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739" r:id="rId3"/>
    <p:sldId id="740" r:id="rId4"/>
    <p:sldId id="265" r:id="rId5"/>
    <p:sldId id="747" r:id="rId6"/>
    <p:sldId id="269" r:id="rId7"/>
    <p:sldId id="268" r:id="rId8"/>
    <p:sldId id="765" r:id="rId9"/>
    <p:sldId id="757" r:id="rId10"/>
    <p:sldId id="754" r:id="rId11"/>
    <p:sldId id="759" r:id="rId12"/>
    <p:sldId id="766" r:id="rId13"/>
    <p:sldId id="752" r:id="rId14"/>
    <p:sldId id="755" r:id="rId15"/>
    <p:sldId id="270" r:id="rId16"/>
    <p:sldId id="272" r:id="rId17"/>
    <p:sldId id="273" r:id="rId18"/>
    <p:sldId id="274" r:id="rId19"/>
    <p:sldId id="761" r:id="rId20"/>
    <p:sldId id="276" r:id="rId21"/>
    <p:sldId id="278" r:id="rId22"/>
    <p:sldId id="279" r:id="rId23"/>
    <p:sldId id="280" r:id="rId24"/>
    <p:sldId id="286" r:id="rId25"/>
    <p:sldId id="745" r:id="rId26"/>
    <p:sldId id="284" r:id="rId27"/>
    <p:sldId id="285" r:id="rId28"/>
    <p:sldId id="281" r:id="rId29"/>
    <p:sldId id="282" r:id="rId30"/>
    <p:sldId id="283" r:id="rId31"/>
    <p:sldId id="764" r:id="rId32"/>
    <p:sldId id="289" r:id="rId33"/>
    <p:sldId id="288" r:id="rId34"/>
    <p:sldId id="763" r:id="rId35"/>
    <p:sldId id="767" r:id="rId36"/>
    <p:sldId id="291" r:id="rId37"/>
    <p:sldId id="292" r:id="rId38"/>
    <p:sldId id="293" r:id="rId39"/>
  </p:sldIdLst>
  <p:sldSz cx="9144000" cy="6858000" type="screen4x3"/>
  <p:notesSz cx="7315200" cy="9601200"/>
  <p:embeddedFontLst>
    <p:embeddedFont>
      <p:font typeface="Comic Sans MS" panose="030F0702030302020204" pitchFamily="66"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Gill Sans" panose="020B0604020202020204" charset="0"/>
      <p:regular r:id="rId53"/>
      <p:bold r:id="rId54"/>
    </p:embeddedFont>
    <p:embeddedFont>
      <p:font typeface="Quattrocento Sans" panose="020B0502050000020003" pitchFamily="34" charset="0"/>
      <p:regular r:id="rId55"/>
      <p:bold r:id="rId56"/>
      <p:italic r:id="rId57"/>
      <p:boldItalic r:id="rId58"/>
    </p:embeddedFont>
    <p:embeddedFont>
      <p:font typeface="Rockwell" panose="02060603020205020403" pitchFamily="18" charset="0"/>
      <p:regular r:id="rId59"/>
      <p:bold r:id="rId60"/>
      <p:italic r:id="rId61"/>
      <p:boldItalic r:id="rId62"/>
    </p:embeddedFont>
    <p:embeddedFont>
      <p:font typeface="Rockwell Extra Bold" panose="02060903040505020403" pitchFamily="18" charset="0"/>
      <p:bold r:id="rId63"/>
    </p:embeddedFont>
    <p:embeddedFont>
      <p:font typeface="Times" panose="02020603050405020304" pitchFamily="18"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9" roundtripDataSignature="AMtx7miHpvKvsRLxS7zwWXIlY6yHz2ei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7501"/>
    <a:srgbClr val="005D49"/>
    <a:srgbClr val="4150BE"/>
    <a:srgbClr val="FBD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4" autoAdjust="0"/>
    <p:restoredTop sz="64448" autoAdjust="0"/>
  </p:normalViewPr>
  <p:slideViewPr>
    <p:cSldViewPr snapToGrid="0">
      <p:cViewPr varScale="1">
        <p:scale>
          <a:sx n="55" d="100"/>
          <a:sy n="55" d="100"/>
        </p:scale>
        <p:origin x="1623" y="33"/>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140"/>
    </p:cViewPr>
  </p:sorter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31.fntdata"/></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436DCA-7112-4F68-8738-582B21B845E3}" type="doc">
      <dgm:prSet loTypeId="urn:microsoft.com/office/officeart/2016/7/layout/BasicLinearProcessNumbered" loCatId="process" qsTypeId="urn:microsoft.com/office/officeart/2005/8/quickstyle/simple2" qsCatId="simple" csTypeId="urn:microsoft.com/office/officeart/2005/8/colors/colorful1" csCatId="colorful" phldr="1"/>
      <dgm:spPr/>
      <dgm:t>
        <a:bodyPr/>
        <a:lstStyle/>
        <a:p>
          <a:endParaRPr lang="en-US"/>
        </a:p>
      </dgm:t>
    </dgm:pt>
    <dgm:pt modelId="{8191EF38-456D-4588-9385-ADF5252D7376}">
      <dgm:prSet custT="1"/>
      <dgm:spPr/>
      <dgm:t>
        <a:bodyPr/>
        <a:lstStyle/>
        <a:p>
          <a:r>
            <a:rPr lang="en-US" sz="2200" b="0" dirty="0">
              <a:latin typeface="Gill Sans" panose="020B0604020202020204" charset="0"/>
            </a:rPr>
            <a:t>Decide type attributes to add hierarchy, </a:t>
          </a:r>
          <a:br>
            <a:rPr lang="en-US" sz="2200" b="0" dirty="0">
              <a:latin typeface="Gill Sans" panose="020B0604020202020204" charset="0"/>
            </a:rPr>
          </a:br>
          <a:r>
            <a:rPr lang="en-US" sz="2200" b="0" dirty="0">
              <a:latin typeface="Gill Sans" panose="020B0604020202020204" charset="0"/>
            </a:rPr>
            <a:t>interest, and meaning to text.</a:t>
          </a:r>
          <a:endParaRPr lang="en-US" sz="2200" dirty="0">
            <a:latin typeface="Gill Sans" panose="020B0604020202020204" charset="0"/>
          </a:endParaRPr>
        </a:p>
      </dgm:t>
    </dgm:pt>
    <dgm:pt modelId="{287C1B0C-773E-49D2-AB2B-3039BA351732}" type="parTrans" cxnId="{33BE9898-F51A-4823-88B4-D2D5A952AD62}">
      <dgm:prSet/>
      <dgm:spPr/>
      <dgm:t>
        <a:bodyPr/>
        <a:lstStyle/>
        <a:p>
          <a:endParaRPr lang="en-US"/>
        </a:p>
      </dgm:t>
    </dgm:pt>
    <dgm:pt modelId="{BB24598F-586B-4463-BD3A-D73784F9B26F}" type="sibTrans" cxnId="{33BE9898-F51A-4823-88B4-D2D5A952AD62}">
      <dgm:prSet phldrT="2" phldr="0"/>
      <dgm:spPr>
        <a:solidFill>
          <a:schemeClr val="accent3">
            <a:lumMod val="75000"/>
          </a:schemeClr>
        </a:solidFill>
        <a:ln>
          <a:noFill/>
        </a:ln>
      </dgm:spPr>
      <dgm:t>
        <a:bodyPr/>
        <a:lstStyle/>
        <a:p>
          <a:r>
            <a:rPr lang="en-US"/>
            <a:t>2</a:t>
          </a:r>
          <a:endParaRPr lang="en-US" dirty="0"/>
        </a:p>
      </dgm:t>
    </dgm:pt>
    <dgm:pt modelId="{6B1C9FAC-67ED-4779-9FD2-7C1F9596C508}">
      <dgm:prSet custT="1"/>
      <dgm:spPr/>
      <dgm:t>
        <a:bodyPr/>
        <a:lstStyle/>
        <a:p>
          <a:r>
            <a:rPr lang="en-US" sz="2200" dirty="0">
              <a:latin typeface="Gill Sans" panose="020B0604020202020204" charset="0"/>
            </a:rPr>
            <a:t>Discover and apply typographic principles to enhance the design of a user interface.</a:t>
          </a:r>
          <a:endParaRPr lang="en-US" sz="2200" b="0" dirty="0">
            <a:latin typeface="Gill Sans" panose="020B0604020202020204" charset="0"/>
          </a:endParaRPr>
        </a:p>
      </dgm:t>
    </dgm:pt>
    <dgm:pt modelId="{405CE08B-6D51-4268-93E4-B05457B57AEC}" type="parTrans" cxnId="{78A37D7D-A2EE-4FD1-8C04-54BCCC6E4BAA}">
      <dgm:prSet/>
      <dgm:spPr/>
      <dgm:t>
        <a:bodyPr/>
        <a:lstStyle/>
        <a:p>
          <a:endParaRPr lang="en-US"/>
        </a:p>
      </dgm:t>
    </dgm:pt>
    <dgm:pt modelId="{875E1477-F767-40A7-89BF-0E11D5AC9312}" type="sibTrans" cxnId="{78A37D7D-A2EE-4FD1-8C04-54BCCC6E4BAA}">
      <dgm:prSet phldrT="3" phldr="0"/>
      <dgm:spPr>
        <a:solidFill>
          <a:schemeClr val="accent4">
            <a:lumMod val="75000"/>
          </a:schemeClr>
        </a:solidFill>
        <a:ln>
          <a:noFill/>
        </a:ln>
      </dgm:spPr>
      <dgm:t>
        <a:bodyPr/>
        <a:lstStyle/>
        <a:p>
          <a:r>
            <a:rPr lang="en-US"/>
            <a:t>3</a:t>
          </a:r>
          <a:endParaRPr lang="en-US" dirty="0"/>
        </a:p>
      </dgm:t>
    </dgm:pt>
    <dgm:pt modelId="{B2564276-3178-475F-AA7B-AB2B8CF0FD5E}">
      <dgm:prSet custT="1"/>
      <dgm:spPr/>
      <dgm:t>
        <a:bodyPr/>
        <a:lstStyle/>
        <a:p>
          <a:r>
            <a:rPr lang="en-US" sz="2200" dirty="0">
              <a:latin typeface="Gill Sans" panose="020B0604020202020204" charset="0"/>
            </a:rPr>
            <a:t>Determine an appropriate typeface given your goals, content, audience, and context of use.</a:t>
          </a:r>
          <a:r>
            <a:rPr lang="en-US" sz="2200" b="0" dirty="0">
              <a:latin typeface="Gill Sans" panose="020B0604020202020204" charset="0"/>
            </a:rPr>
            <a:t> </a:t>
          </a:r>
          <a:endParaRPr lang="en-US" sz="2200" dirty="0">
            <a:latin typeface="Gill Sans" panose="020B0604020202020204" charset="0"/>
          </a:endParaRPr>
        </a:p>
      </dgm:t>
    </dgm:pt>
    <dgm:pt modelId="{88365A7D-2D4C-4F83-950C-960BA9DB3E9B}" type="sibTrans" cxnId="{37A5CBC8-B75B-437E-AB92-4AB829439AC5}">
      <dgm:prSet phldrT="1" phldr="0"/>
      <dgm:spPr>
        <a:solidFill>
          <a:schemeClr val="accent2">
            <a:lumMod val="75000"/>
          </a:schemeClr>
        </a:solidFill>
        <a:ln>
          <a:noFill/>
        </a:ln>
      </dgm:spPr>
      <dgm:t>
        <a:bodyPr/>
        <a:lstStyle/>
        <a:p>
          <a:r>
            <a:rPr lang="en-US"/>
            <a:t>1</a:t>
          </a:r>
          <a:endParaRPr lang="en-US" dirty="0"/>
        </a:p>
      </dgm:t>
    </dgm:pt>
    <dgm:pt modelId="{96AAE029-2C47-44B9-87D0-9D61E97D5FFF}" type="parTrans" cxnId="{37A5CBC8-B75B-437E-AB92-4AB829439AC5}">
      <dgm:prSet/>
      <dgm:spPr/>
      <dgm:t>
        <a:bodyPr/>
        <a:lstStyle/>
        <a:p>
          <a:endParaRPr lang="en-US"/>
        </a:p>
      </dgm:t>
    </dgm:pt>
    <dgm:pt modelId="{83CC8487-C87A-4182-85AF-28EA02A18230}" type="pres">
      <dgm:prSet presAssocID="{21436DCA-7112-4F68-8738-582B21B845E3}" presName="Name0" presStyleCnt="0">
        <dgm:presLayoutVars>
          <dgm:animLvl val="lvl"/>
          <dgm:resizeHandles val="exact"/>
        </dgm:presLayoutVars>
      </dgm:prSet>
      <dgm:spPr/>
    </dgm:pt>
    <dgm:pt modelId="{47572AAF-8351-4401-AAE5-9D81B219FD7D}" type="pres">
      <dgm:prSet presAssocID="{B2564276-3178-475F-AA7B-AB2B8CF0FD5E}" presName="compositeNode" presStyleCnt="0">
        <dgm:presLayoutVars>
          <dgm:bulletEnabled val="1"/>
        </dgm:presLayoutVars>
      </dgm:prSet>
      <dgm:spPr/>
    </dgm:pt>
    <dgm:pt modelId="{857BDEAD-8448-43E1-B619-8E4E17F1E072}" type="pres">
      <dgm:prSet presAssocID="{B2564276-3178-475F-AA7B-AB2B8CF0FD5E}" presName="bgRect" presStyleLbl="bgAccFollowNode1" presStyleIdx="0" presStyleCnt="3" custScaleY="119832"/>
      <dgm:spPr/>
    </dgm:pt>
    <dgm:pt modelId="{3C3C238F-3CE9-4814-8D63-469358748AB3}" type="pres">
      <dgm:prSet presAssocID="{88365A7D-2D4C-4F83-950C-960BA9DB3E9B}" presName="sibTransNodeCircle" presStyleLbl="alignNode1" presStyleIdx="0" presStyleCnt="6" custLinFactNeighborY="-33371">
        <dgm:presLayoutVars>
          <dgm:chMax val="0"/>
          <dgm:bulletEnabled/>
        </dgm:presLayoutVars>
      </dgm:prSet>
      <dgm:spPr/>
    </dgm:pt>
    <dgm:pt modelId="{50D58265-80E8-4D66-B5B7-F1182C5B2B93}" type="pres">
      <dgm:prSet presAssocID="{B2564276-3178-475F-AA7B-AB2B8CF0FD5E}" presName="bottomLine" presStyleLbl="alignNode1" presStyleIdx="1" presStyleCnt="6" custScaleY="133100" custLinFactY="287191665" custLinFactNeighborX="0" custLinFactNeighborY="287200000">
        <dgm:presLayoutVars/>
      </dgm:prSet>
      <dgm:spPr>
        <a:ln>
          <a:solidFill>
            <a:schemeClr val="accent2">
              <a:lumMod val="75000"/>
            </a:schemeClr>
          </a:solidFill>
        </a:ln>
      </dgm:spPr>
    </dgm:pt>
    <dgm:pt modelId="{2EF4D8F1-587E-480D-9446-140D9ECA3252}" type="pres">
      <dgm:prSet presAssocID="{B2564276-3178-475F-AA7B-AB2B8CF0FD5E}" presName="nodeText" presStyleLbl="bgAccFollowNode1" presStyleIdx="0" presStyleCnt="3">
        <dgm:presLayoutVars>
          <dgm:bulletEnabled val="1"/>
        </dgm:presLayoutVars>
      </dgm:prSet>
      <dgm:spPr/>
    </dgm:pt>
    <dgm:pt modelId="{32549D23-8EFE-4C40-9906-B4AECFAA8F32}" type="pres">
      <dgm:prSet presAssocID="{88365A7D-2D4C-4F83-950C-960BA9DB3E9B}" presName="sibTrans" presStyleCnt="0"/>
      <dgm:spPr/>
    </dgm:pt>
    <dgm:pt modelId="{7F1EDD9B-B33C-4D52-9525-B76F975416CF}" type="pres">
      <dgm:prSet presAssocID="{8191EF38-456D-4588-9385-ADF5252D7376}" presName="compositeNode" presStyleCnt="0">
        <dgm:presLayoutVars>
          <dgm:bulletEnabled val="1"/>
        </dgm:presLayoutVars>
      </dgm:prSet>
      <dgm:spPr/>
    </dgm:pt>
    <dgm:pt modelId="{A95D331F-33B8-4114-A95A-4695338564AB}" type="pres">
      <dgm:prSet presAssocID="{8191EF38-456D-4588-9385-ADF5252D7376}" presName="bgRect" presStyleLbl="bgAccFollowNode1" presStyleIdx="1" presStyleCnt="3" custScaleY="118827"/>
      <dgm:spPr/>
    </dgm:pt>
    <dgm:pt modelId="{41B59F19-FDF8-42ED-963E-86A9988494B2}" type="pres">
      <dgm:prSet presAssocID="{BB24598F-586B-4463-BD3A-D73784F9B26F}" presName="sibTransNodeCircle" presStyleLbl="alignNode1" presStyleIdx="2" presStyleCnt="6" custLinFactNeighborY="-31364">
        <dgm:presLayoutVars>
          <dgm:chMax val="0"/>
          <dgm:bulletEnabled/>
        </dgm:presLayoutVars>
      </dgm:prSet>
      <dgm:spPr/>
    </dgm:pt>
    <dgm:pt modelId="{3CDD0F4B-7917-44C9-9905-0CB2B33708C7}" type="pres">
      <dgm:prSet presAssocID="{8191EF38-456D-4588-9385-ADF5252D7376}" presName="bottomLine" presStyleLbl="alignNode1" presStyleIdx="3" presStyleCnt="6" custLinFactY="298131942" custLinFactNeighborY="298200000">
        <dgm:presLayoutVars/>
      </dgm:prSet>
      <dgm:spPr>
        <a:ln>
          <a:solidFill>
            <a:schemeClr val="accent3">
              <a:lumMod val="75000"/>
            </a:schemeClr>
          </a:solidFill>
        </a:ln>
      </dgm:spPr>
    </dgm:pt>
    <dgm:pt modelId="{E065AEE7-74FE-4171-88C0-F17CE34664BC}" type="pres">
      <dgm:prSet presAssocID="{8191EF38-456D-4588-9385-ADF5252D7376}" presName="nodeText" presStyleLbl="bgAccFollowNode1" presStyleIdx="1" presStyleCnt="3">
        <dgm:presLayoutVars>
          <dgm:bulletEnabled val="1"/>
        </dgm:presLayoutVars>
      </dgm:prSet>
      <dgm:spPr/>
    </dgm:pt>
    <dgm:pt modelId="{04217B9E-62D8-4AC0-9A01-732826F37DC3}" type="pres">
      <dgm:prSet presAssocID="{BB24598F-586B-4463-BD3A-D73784F9B26F}" presName="sibTrans" presStyleCnt="0"/>
      <dgm:spPr/>
    </dgm:pt>
    <dgm:pt modelId="{9288944A-CA12-4513-A48E-F2E4C45C833D}" type="pres">
      <dgm:prSet presAssocID="{6B1C9FAC-67ED-4779-9FD2-7C1F9596C508}" presName="compositeNode" presStyleCnt="0">
        <dgm:presLayoutVars>
          <dgm:bulletEnabled val="1"/>
        </dgm:presLayoutVars>
      </dgm:prSet>
      <dgm:spPr/>
    </dgm:pt>
    <dgm:pt modelId="{9CC58AEE-F661-46F1-8847-0299D1CDC59C}" type="pres">
      <dgm:prSet presAssocID="{6B1C9FAC-67ED-4779-9FD2-7C1F9596C508}" presName="bgRect" presStyleLbl="bgAccFollowNode1" presStyleIdx="2" presStyleCnt="3" custScaleY="117666" custLinFactNeighborX="-483" custLinFactNeighborY="1208"/>
      <dgm:spPr/>
    </dgm:pt>
    <dgm:pt modelId="{D4D178F0-6BAF-4C6D-9990-6471A087B2EB}" type="pres">
      <dgm:prSet presAssocID="{875E1477-F767-40A7-89BF-0E11D5AC9312}" presName="sibTransNodeCircle" presStyleLbl="alignNode1" presStyleIdx="4" presStyleCnt="6" custLinFactNeighborY="-29429">
        <dgm:presLayoutVars>
          <dgm:chMax val="0"/>
          <dgm:bulletEnabled/>
        </dgm:presLayoutVars>
      </dgm:prSet>
      <dgm:spPr/>
    </dgm:pt>
    <dgm:pt modelId="{A4506AFB-0E2E-445F-90CD-C887DD94FCF6}" type="pres">
      <dgm:prSet presAssocID="{6B1C9FAC-67ED-4779-9FD2-7C1F9596C508}" presName="bottomLine" presStyleLbl="alignNode1" presStyleIdx="5" presStyleCnt="6" custLinFactY="311723614" custLinFactNeighborY="311800000">
        <dgm:presLayoutVars/>
      </dgm:prSet>
      <dgm:spPr>
        <a:solidFill>
          <a:schemeClr val="accent4">
            <a:lumMod val="75000"/>
          </a:schemeClr>
        </a:solidFill>
        <a:ln>
          <a:solidFill>
            <a:schemeClr val="accent4">
              <a:lumMod val="75000"/>
            </a:schemeClr>
          </a:solidFill>
        </a:ln>
      </dgm:spPr>
    </dgm:pt>
    <dgm:pt modelId="{78A21937-0A59-4564-A70D-C11F1CA4B831}" type="pres">
      <dgm:prSet presAssocID="{6B1C9FAC-67ED-4779-9FD2-7C1F9596C508}" presName="nodeText" presStyleLbl="bgAccFollowNode1" presStyleIdx="2" presStyleCnt="3">
        <dgm:presLayoutVars>
          <dgm:bulletEnabled val="1"/>
        </dgm:presLayoutVars>
      </dgm:prSet>
      <dgm:spPr/>
    </dgm:pt>
  </dgm:ptLst>
  <dgm:cxnLst>
    <dgm:cxn modelId="{75646929-5274-48B5-840A-60CB94B91D5F}" type="presOf" srcId="{6B1C9FAC-67ED-4779-9FD2-7C1F9596C508}" destId="{9CC58AEE-F661-46F1-8847-0299D1CDC59C}" srcOrd="0" destOrd="0" presId="urn:microsoft.com/office/officeart/2016/7/layout/BasicLinearProcessNumbered"/>
    <dgm:cxn modelId="{37581459-33CB-4084-B02D-C7E69ECC63E6}" type="presOf" srcId="{8191EF38-456D-4588-9385-ADF5252D7376}" destId="{A95D331F-33B8-4114-A95A-4695338564AB}" srcOrd="0" destOrd="0" presId="urn:microsoft.com/office/officeart/2016/7/layout/BasicLinearProcessNumbered"/>
    <dgm:cxn modelId="{78A37D7D-A2EE-4FD1-8C04-54BCCC6E4BAA}" srcId="{21436DCA-7112-4F68-8738-582B21B845E3}" destId="{6B1C9FAC-67ED-4779-9FD2-7C1F9596C508}" srcOrd="2" destOrd="0" parTransId="{405CE08B-6D51-4268-93E4-B05457B57AEC}" sibTransId="{875E1477-F767-40A7-89BF-0E11D5AC9312}"/>
    <dgm:cxn modelId="{DFC53083-F107-45FB-A5D8-716C383CD4A0}" type="presOf" srcId="{8191EF38-456D-4588-9385-ADF5252D7376}" destId="{E065AEE7-74FE-4171-88C0-F17CE34664BC}" srcOrd="1" destOrd="0" presId="urn:microsoft.com/office/officeart/2016/7/layout/BasicLinearProcessNumbered"/>
    <dgm:cxn modelId="{F71FE983-7283-4A8A-BD70-3E6E486FC040}" type="presOf" srcId="{21436DCA-7112-4F68-8738-582B21B845E3}" destId="{83CC8487-C87A-4182-85AF-28EA02A18230}" srcOrd="0" destOrd="0" presId="urn:microsoft.com/office/officeart/2016/7/layout/BasicLinearProcessNumbered"/>
    <dgm:cxn modelId="{1855BD8E-F0C1-472E-9CC9-0DB6034769AF}" type="presOf" srcId="{B2564276-3178-475F-AA7B-AB2B8CF0FD5E}" destId="{857BDEAD-8448-43E1-B619-8E4E17F1E072}" srcOrd="0" destOrd="0" presId="urn:microsoft.com/office/officeart/2016/7/layout/BasicLinearProcessNumbered"/>
    <dgm:cxn modelId="{33BE9898-F51A-4823-88B4-D2D5A952AD62}" srcId="{21436DCA-7112-4F68-8738-582B21B845E3}" destId="{8191EF38-456D-4588-9385-ADF5252D7376}" srcOrd="1" destOrd="0" parTransId="{287C1B0C-773E-49D2-AB2B-3039BA351732}" sibTransId="{BB24598F-586B-4463-BD3A-D73784F9B26F}"/>
    <dgm:cxn modelId="{3F353C9D-5E92-4A12-8A15-FB90E67BAB2A}" type="presOf" srcId="{875E1477-F767-40A7-89BF-0E11D5AC9312}" destId="{D4D178F0-6BAF-4C6D-9990-6471A087B2EB}" srcOrd="0" destOrd="0" presId="urn:microsoft.com/office/officeart/2016/7/layout/BasicLinearProcessNumbered"/>
    <dgm:cxn modelId="{4A9F75A9-96AE-4472-82F8-304868C6331D}" type="presOf" srcId="{6B1C9FAC-67ED-4779-9FD2-7C1F9596C508}" destId="{78A21937-0A59-4564-A70D-C11F1CA4B831}" srcOrd="1" destOrd="0" presId="urn:microsoft.com/office/officeart/2016/7/layout/BasicLinearProcessNumbered"/>
    <dgm:cxn modelId="{37A5CBC8-B75B-437E-AB92-4AB829439AC5}" srcId="{21436DCA-7112-4F68-8738-582B21B845E3}" destId="{B2564276-3178-475F-AA7B-AB2B8CF0FD5E}" srcOrd="0" destOrd="0" parTransId="{96AAE029-2C47-44B9-87D0-9D61E97D5FFF}" sibTransId="{88365A7D-2D4C-4F83-950C-960BA9DB3E9B}"/>
    <dgm:cxn modelId="{344246E1-CFDA-4D9C-99ED-ABA04801BD52}" type="presOf" srcId="{BB24598F-586B-4463-BD3A-D73784F9B26F}" destId="{41B59F19-FDF8-42ED-963E-86A9988494B2}" srcOrd="0" destOrd="0" presId="urn:microsoft.com/office/officeart/2016/7/layout/BasicLinearProcessNumbered"/>
    <dgm:cxn modelId="{4083D7FB-B9FA-4BCB-BBF2-065E9EDB31CE}" type="presOf" srcId="{88365A7D-2D4C-4F83-950C-960BA9DB3E9B}" destId="{3C3C238F-3CE9-4814-8D63-469358748AB3}" srcOrd="0" destOrd="0" presId="urn:microsoft.com/office/officeart/2016/7/layout/BasicLinearProcessNumbered"/>
    <dgm:cxn modelId="{C04AE4FC-C312-40E8-A88E-AAEE977C9391}" type="presOf" srcId="{B2564276-3178-475F-AA7B-AB2B8CF0FD5E}" destId="{2EF4D8F1-587E-480D-9446-140D9ECA3252}" srcOrd="1" destOrd="0" presId="urn:microsoft.com/office/officeart/2016/7/layout/BasicLinearProcessNumbered"/>
    <dgm:cxn modelId="{81231660-5D31-4192-B7D1-E587871476BD}" type="presParOf" srcId="{83CC8487-C87A-4182-85AF-28EA02A18230}" destId="{47572AAF-8351-4401-AAE5-9D81B219FD7D}" srcOrd="0" destOrd="0" presId="urn:microsoft.com/office/officeart/2016/7/layout/BasicLinearProcessNumbered"/>
    <dgm:cxn modelId="{AB0D6A46-32DA-4B0B-BF96-65EF9CD1CC12}" type="presParOf" srcId="{47572AAF-8351-4401-AAE5-9D81B219FD7D}" destId="{857BDEAD-8448-43E1-B619-8E4E17F1E072}" srcOrd="0" destOrd="0" presId="urn:microsoft.com/office/officeart/2016/7/layout/BasicLinearProcessNumbered"/>
    <dgm:cxn modelId="{827D7AC3-5C02-44F5-95C5-2D38B1D03CA4}" type="presParOf" srcId="{47572AAF-8351-4401-AAE5-9D81B219FD7D}" destId="{3C3C238F-3CE9-4814-8D63-469358748AB3}" srcOrd="1" destOrd="0" presId="urn:microsoft.com/office/officeart/2016/7/layout/BasicLinearProcessNumbered"/>
    <dgm:cxn modelId="{D40D60E8-2F13-4FFD-97E3-49D62C4BE80A}" type="presParOf" srcId="{47572AAF-8351-4401-AAE5-9D81B219FD7D}" destId="{50D58265-80E8-4D66-B5B7-F1182C5B2B93}" srcOrd="2" destOrd="0" presId="urn:microsoft.com/office/officeart/2016/7/layout/BasicLinearProcessNumbered"/>
    <dgm:cxn modelId="{5620568E-536E-41E5-9652-D5D5A8CB45C7}" type="presParOf" srcId="{47572AAF-8351-4401-AAE5-9D81B219FD7D}" destId="{2EF4D8F1-587E-480D-9446-140D9ECA3252}" srcOrd="3" destOrd="0" presId="urn:microsoft.com/office/officeart/2016/7/layout/BasicLinearProcessNumbered"/>
    <dgm:cxn modelId="{380DCBD5-6EBE-48AC-9402-C3DEE1344313}" type="presParOf" srcId="{83CC8487-C87A-4182-85AF-28EA02A18230}" destId="{32549D23-8EFE-4C40-9906-B4AECFAA8F32}" srcOrd="1" destOrd="0" presId="urn:microsoft.com/office/officeart/2016/7/layout/BasicLinearProcessNumbered"/>
    <dgm:cxn modelId="{EE0204AA-5E54-4450-83FF-F43644EEAAD5}" type="presParOf" srcId="{83CC8487-C87A-4182-85AF-28EA02A18230}" destId="{7F1EDD9B-B33C-4D52-9525-B76F975416CF}" srcOrd="2" destOrd="0" presId="urn:microsoft.com/office/officeart/2016/7/layout/BasicLinearProcessNumbered"/>
    <dgm:cxn modelId="{CAF9C2DB-7A90-4D6F-AD63-6EE3E32D8B9C}" type="presParOf" srcId="{7F1EDD9B-B33C-4D52-9525-B76F975416CF}" destId="{A95D331F-33B8-4114-A95A-4695338564AB}" srcOrd="0" destOrd="0" presId="urn:microsoft.com/office/officeart/2016/7/layout/BasicLinearProcessNumbered"/>
    <dgm:cxn modelId="{4B5FB7CE-B305-4259-B279-F06E1A9531EC}" type="presParOf" srcId="{7F1EDD9B-B33C-4D52-9525-B76F975416CF}" destId="{41B59F19-FDF8-42ED-963E-86A9988494B2}" srcOrd="1" destOrd="0" presId="urn:microsoft.com/office/officeart/2016/7/layout/BasicLinearProcessNumbered"/>
    <dgm:cxn modelId="{5F4ABDC1-DF95-4B07-83DD-AF731D12BC9B}" type="presParOf" srcId="{7F1EDD9B-B33C-4D52-9525-B76F975416CF}" destId="{3CDD0F4B-7917-44C9-9905-0CB2B33708C7}" srcOrd="2" destOrd="0" presId="urn:microsoft.com/office/officeart/2016/7/layout/BasicLinearProcessNumbered"/>
    <dgm:cxn modelId="{BE062A73-2B23-4AD0-8B7C-C781548F4E83}" type="presParOf" srcId="{7F1EDD9B-B33C-4D52-9525-B76F975416CF}" destId="{E065AEE7-74FE-4171-88C0-F17CE34664BC}" srcOrd="3" destOrd="0" presId="urn:microsoft.com/office/officeart/2016/7/layout/BasicLinearProcessNumbered"/>
    <dgm:cxn modelId="{5C1E1718-016F-4581-9B7D-3785526B1297}" type="presParOf" srcId="{83CC8487-C87A-4182-85AF-28EA02A18230}" destId="{04217B9E-62D8-4AC0-9A01-732826F37DC3}" srcOrd="3" destOrd="0" presId="urn:microsoft.com/office/officeart/2016/7/layout/BasicLinearProcessNumbered"/>
    <dgm:cxn modelId="{2ED6AEF5-F08A-48B4-83B4-7204B3077CB3}" type="presParOf" srcId="{83CC8487-C87A-4182-85AF-28EA02A18230}" destId="{9288944A-CA12-4513-A48E-F2E4C45C833D}" srcOrd="4" destOrd="0" presId="urn:microsoft.com/office/officeart/2016/7/layout/BasicLinearProcessNumbered"/>
    <dgm:cxn modelId="{579BA350-C361-41FC-9C19-7840BBB1767C}" type="presParOf" srcId="{9288944A-CA12-4513-A48E-F2E4C45C833D}" destId="{9CC58AEE-F661-46F1-8847-0299D1CDC59C}" srcOrd="0" destOrd="0" presId="urn:microsoft.com/office/officeart/2016/7/layout/BasicLinearProcessNumbered"/>
    <dgm:cxn modelId="{EE6E45A8-B067-482B-B690-F95F0DF7EBF5}" type="presParOf" srcId="{9288944A-CA12-4513-A48E-F2E4C45C833D}" destId="{D4D178F0-6BAF-4C6D-9990-6471A087B2EB}" srcOrd="1" destOrd="0" presId="urn:microsoft.com/office/officeart/2016/7/layout/BasicLinearProcessNumbered"/>
    <dgm:cxn modelId="{4220C663-0A40-4204-BD3F-7C51F7FE8911}" type="presParOf" srcId="{9288944A-CA12-4513-A48E-F2E4C45C833D}" destId="{A4506AFB-0E2E-445F-90CD-C887DD94FCF6}" srcOrd="2" destOrd="0" presId="urn:microsoft.com/office/officeart/2016/7/layout/BasicLinearProcessNumbered"/>
    <dgm:cxn modelId="{F4ECBD77-0D5C-4196-9AD2-A61AC4FF9022}" type="presParOf" srcId="{9288944A-CA12-4513-A48E-F2E4C45C833D}" destId="{78A21937-0A59-4564-A70D-C11F1CA4B83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DEA1C0-5D39-4768-92F3-7C97EB22168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237FCA-7F73-4C3A-B1F5-2A1159416A1C}">
      <dgm:prSet/>
      <dgm:spPr/>
      <dgm:t>
        <a:bodyPr/>
        <a:lstStyle/>
        <a:p>
          <a:pPr>
            <a:lnSpc>
              <a:spcPct val="100000"/>
            </a:lnSpc>
          </a:pPr>
          <a:r>
            <a:rPr lang="en-US" b="0" dirty="0"/>
            <a:t>For mobile apps, use the system typeface for body text, 16+ size, and a paired typeface for headings.</a:t>
          </a:r>
          <a:endParaRPr lang="en-US" dirty="0"/>
        </a:p>
      </dgm:t>
    </dgm:pt>
    <dgm:pt modelId="{4981F6D8-C7B2-45D8-B5BC-B7979CE6AC72}" type="parTrans" cxnId="{274C4F79-D2EA-4BF5-B2AC-2205B98ACD4C}">
      <dgm:prSet/>
      <dgm:spPr/>
      <dgm:t>
        <a:bodyPr/>
        <a:lstStyle/>
        <a:p>
          <a:endParaRPr lang="en-US"/>
        </a:p>
      </dgm:t>
    </dgm:pt>
    <dgm:pt modelId="{4B225E37-50A2-453E-848E-C3BCB211BB77}" type="sibTrans" cxnId="{274C4F79-D2EA-4BF5-B2AC-2205B98ACD4C}">
      <dgm:prSet/>
      <dgm:spPr/>
      <dgm:t>
        <a:bodyPr/>
        <a:lstStyle/>
        <a:p>
          <a:pPr>
            <a:lnSpc>
              <a:spcPct val="100000"/>
            </a:lnSpc>
          </a:pPr>
          <a:endParaRPr lang="en-US"/>
        </a:p>
      </dgm:t>
    </dgm:pt>
    <dgm:pt modelId="{11211788-171E-407E-954A-08EF6D86AC9C}">
      <dgm:prSet/>
      <dgm:spPr/>
      <dgm:t>
        <a:bodyPr/>
        <a:lstStyle/>
        <a:p>
          <a:pPr>
            <a:lnSpc>
              <a:spcPct val="100000"/>
            </a:lnSpc>
          </a:pPr>
          <a:r>
            <a:rPr lang="en-US" b="0" dirty="0"/>
            <a:t>Use at most 2 or 3 typefaces and use different sizes, styles, and weights sparingly.</a:t>
          </a:r>
          <a:endParaRPr lang="en-US" dirty="0"/>
        </a:p>
      </dgm:t>
    </dgm:pt>
    <dgm:pt modelId="{9480AD02-C803-4003-98D9-5A618BDCA342}" type="parTrans" cxnId="{63D31832-9D1C-4EFB-99B2-315A415D66FC}">
      <dgm:prSet/>
      <dgm:spPr/>
      <dgm:t>
        <a:bodyPr/>
        <a:lstStyle/>
        <a:p>
          <a:endParaRPr lang="en-US"/>
        </a:p>
      </dgm:t>
    </dgm:pt>
    <dgm:pt modelId="{8A568B36-15B8-4F26-A73F-94A886E236AC}" type="sibTrans" cxnId="{63D31832-9D1C-4EFB-99B2-315A415D66FC}">
      <dgm:prSet/>
      <dgm:spPr/>
      <dgm:t>
        <a:bodyPr/>
        <a:lstStyle/>
        <a:p>
          <a:pPr>
            <a:lnSpc>
              <a:spcPct val="100000"/>
            </a:lnSpc>
          </a:pPr>
          <a:endParaRPr lang="en-US"/>
        </a:p>
      </dgm:t>
    </dgm:pt>
    <dgm:pt modelId="{F0CF5FE0-D5E9-48C7-864B-B6FE2652E9C4}">
      <dgm:prSet/>
      <dgm:spPr/>
      <dgm:t>
        <a:bodyPr/>
        <a:lstStyle/>
        <a:p>
          <a:pPr>
            <a:lnSpc>
              <a:spcPct val="100000"/>
            </a:lnSpc>
          </a:pPr>
          <a:r>
            <a:rPr lang="en-US" b="0"/>
            <a:t>For Web content: consider Georgia (serif) and Verdana (sans serif) or similar.</a:t>
          </a:r>
          <a:endParaRPr lang="en-US"/>
        </a:p>
      </dgm:t>
    </dgm:pt>
    <dgm:pt modelId="{50570E99-EDAD-442C-9C1D-C670EB957942}" type="parTrans" cxnId="{BC792F09-EE5C-46C0-89E8-65327C8243BC}">
      <dgm:prSet/>
      <dgm:spPr/>
      <dgm:t>
        <a:bodyPr/>
        <a:lstStyle/>
        <a:p>
          <a:endParaRPr lang="en-US"/>
        </a:p>
      </dgm:t>
    </dgm:pt>
    <dgm:pt modelId="{72FA4E8E-D6AC-4545-ABB0-54CBE2909591}" type="sibTrans" cxnId="{BC792F09-EE5C-46C0-89E8-65327C8243BC}">
      <dgm:prSet/>
      <dgm:spPr/>
      <dgm:t>
        <a:bodyPr/>
        <a:lstStyle/>
        <a:p>
          <a:pPr>
            <a:lnSpc>
              <a:spcPct val="100000"/>
            </a:lnSpc>
          </a:pPr>
          <a:endParaRPr lang="en-US"/>
        </a:p>
      </dgm:t>
    </dgm:pt>
    <dgm:pt modelId="{B62BEA4E-5423-46B2-B72B-9B7642AB3189}">
      <dgm:prSet/>
      <dgm:spPr/>
      <dgm:t>
        <a:bodyPr/>
        <a:lstStyle/>
        <a:p>
          <a:pPr>
            <a:lnSpc>
              <a:spcPct val="100000"/>
            </a:lnSpc>
          </a:pPr>
          <a:r>
            <a:rPr lang="en-US" b="0"/>
            <a:t>Catalogue examples you like and use search tools. </a:t>
          </a:r>
          <a:endParaRPr lang="en-US"/>
        </a:p>
      </dgm:t>
    </dgm:pt>
    <dgm:pt modelId="{BD24E6E1-7764-4262-9B09-191B41B0A424}" type="parTrans" cxnId="{5531727F-7689-4E65-AE0F-C0F6B66E220E}">
      <dgm:prSet/>
      <dgm:spPr/>
      <dgm:t>
        <a:bodyPr/>
        <a:lstStyle/>
        <a:p>
          <a:endParaRPr lang="en-US"/>
        </a:p>
      </dgm:t>
    </dgm:pt>
    <dgm:pt modelId="{85E8F789-7685-4E17-A9B5-09A01A2B4164}" type="sibTrans" cxnId="{5531727F-7689-4E65-AE0F-C0F6B66E220E}">
      <dgm:prSet/>
      <dgm:spPr/>
      <dgm:t>
        <a:bodyPr/>
        <a:lstStyle/>
        <a:p>
          <a:endParaRPr lang="en-US"/>
        </a:p>
      </dgm:t>
    </dgm:pt>
    <dgm:pt modelId="{8C80DF59-A06F-4B10-A071-2778837EA56F}" type="pres">
      <dgm:prSet presAssocID="{30DEA1C0-5D39-4768-92F3-7C97EB22168B}" presName="root" presStyleCnt="0">
        <dgm:presLayoutVars>
          <dgm:dir/>
          <dgm:resizeHandles val="exact"/>
        </dgm:presLayoutVars>
      </dgm:prSet>
      <dgm:spPr/>
    </dgm:pt>
    <dgm:pt modelId="{252679F6-4463-4305-968B-584D267B823F}" type="pres">
      <dgm:prSet presAssocID="{30DEA1C0-5D39-4768-92F3-7C97EB22168B}" presName="container" presStyleCnt="0">
        <dgm:presLayoutVars>
          <dgm:dir/>
          <dgm:resizeHandles val="exact"/>
        </dgm:presLayoutVars>
      </dgm:prSet>
      <dgm:spPr/>
    </dgm:pt>
    <dgm:pt modelId="{234D270D-76ED-42EE-886B-A73F7F8B3606}" type="pres">
      <dgm:prSet presAssocID="{6D237FCA-7F73-4C3A-B1F5-2A1159416A1C}" presName="compNode" presStyleCnt="0"/>
      <dgm:spPr/>
    </dgm:pt>
    <dgm:pt modelId="{ECF55A9E-31AA-4D46-AD45-29E62AAB6171}" type="pres">
      <dgm:prSet presAssocID="{6D237FCA-7F73-4C3A-B1F5-2A1159416A1C}" presName="iconBgRect" presStyleLbl="bgShp" presStyleIdx="0" presStyleCnt="4"/>
      <dgm:spPr/>
    </dgm:pt>
    <dgm:pt modelId="{A8CE75EB-9BE4-4751-816B-AE136BA7FDA2}" type="pres">
      <dgm:prSet presAssocID="{6D237FCA-7F73-4C3A-B1F5-2A1159416A1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mart Phone with solid fill"/>
        </a:ext>
      </dgm:extLst>
    </dgm:pt>
    <dgm:pt modelId="{B0053569-249E-4449-B420-B546C03027D8}" type="pres">
      <dgm:prSet presAssocID="{6D237FCA-7F73-4C3A-B1F5-2A1159416A1C}" presName="spaceRect" presStyleCnt="0"/>
      <dgm:spPr/>
    </dgm:pt>
    <dgm:pt modelId="{D8B455F3-F9CE-41A4-AA00-35836F36EF03}" type="pres">
      <dgm:prSet presAssocID="{6D237FCA-7F73-4C3A-B1F5-2A1159416A1C}" presName="textRect" presStyleLbl="revTx" presStyleIdx="0" presStyleCnt="4">
        <dgm:presLayoutVars>
          <dgm:chMax val="1"/>
          <dgm:chPref val="1"/>
        </dgm:presLayoutVars>
      </dgm:prSet>
      <dgm:spPr/>
    </dgm:pt>
    <dgm:pt modelId="{77AEAE63-9D7B-4FBE-B2BF-AC89E6BE44CC}" type="pres">
      <dgm:prSet presAssocID="{4B225E37-50A2-453E-848E-C3BCB211BB77}" presName="sibTrans" presStyleLbl="sibTrans2D1" presStyleIdx="0" presStyleCnt="0"/>
      <dgm:spPr/>
    </dgm:pt>
    <dgm:pt modelId="{69F0A59D-3921-469F-975C-C8D2660E816D}" type="pres">
      <dgm:prSet presAssocID="{11211788-171E-407E-954A-08EF6D86AC9C}" presName="compNode" presStyleCnt="0"/>
      <dgm:spPr/>
    </dgm:pt>
    <dgm:pt modelId="{E30284C2-24CE-4402-9F45-45631FC4906D}" type="pres">
      <dgm:prSet presAssocID="{11211788-171E-407E-954A-08EF6D86AC9C}" presName="iconBgRect" presStyleLbl="bgShp" presStyleIdx="1" presStyleCnt="4"/>
      <dgm:spPr/>
    </dgm:pt>
    <dgm:pt modelId="{A7C9C6E7-B176-4FB2-B99E-DA953E13EACE}" type="pres">
      <dgm:prSet presAssocID="{11211788-171E-407E-954A-08EF6D86AC9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with solid fill"/>
        </a:ext>
      </dgm:extLst>
    </dgm:pt>
    <dgm:pt modelId="{3E769136-5194-4487-83AA-26E9504927F2}" type="pres">
      <dgm:prSet presAssocID="{11211788-171E-407E-954A-08EF6D86AC9C}" presName="spaceRect" presStyleCnt="0"/>
      <dgm:spPr/>
    </dgm:pt>
    <dgm:pt modelId="{3395A7B9-6922-49BC-B0A9-845E14ABB2BA}" type="pres">
      <dgm:prSet presAssocID="{11211788-171E-407E-954A-08EF6D86AC9C}" presName="textRect" presStyleLbl="revTx" presStyleIdx="1" presStyleCnt="4">
        <dgm:presLayoutVars>
          <dgm:chMax val="1"/>
          <dgm:chPref val="1"/>
        </dgm:presLayoutVars>
      </dgm:prSet>
      <dgm:spPr/>
    </dgm:pt>
    <dgm:pt modelId="{291303D1-3504-472E-AEF8-9F230C060BEE}" type="pres">
      <dgm:prSet presAssocID="{8A568B36-15B8-4F26-A73F-94A886E236AC}" presName="sibTrans" presStyleLbl="sibTrans2D1" presStyleIdx="0" presStyleCnt="0"/>
      <dgm:spPr/>
    </dgm:pt>
    <dgm:pt modelId="{E3299589-80B4-4467-ABB6-F97B1D743CE5}" type="pres">
      <dgm:prSet presAssocID="{F0CF5FE0-D5E9-48C7-864B-B6FE2652E9C4}" presName="compNode" presStyleCnt="0"/>
      <dgm:spPr/>
    </dgm:pt>
    <dgm:pt modelId="{BA08EBCC-1A36-4C33-BEA7-CDE5085F4730}" type="pres">
      <dgm:prSet presAssocID="{F0CF5FE0-D5E9-48C7-864B-B6FE2652E9C4}" presName="iconBgRect" presStyleLbl="bgShp" presStyleIdx="2" presStyleCnt="4"/>
      <dgm:spPr/>
    </dgm:pt>
    <dgm:pt modelId="{52518DFF-7103-425B-89A2-7DDDB9FA13F6}" type="pres">
      <dgm:prSet presAssocID="{F0CF5FE0-D5E9-48C7-864B-B6FE2652E9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F713A2A6-61C0-4505-8519-4F77328631D2}" type="pres">
      <dgm:prSet presAssocID="{F0CF5FE0-D5E9-48C7-864B-B6FE2652E9C4}" presName="spaceRect" presStyleCnt="0"/>
      <dgm:spPr/>
    </dgm:pt>
    <dgm:pt modelId="{769FCA95-FD5F-47CD-9DD9-6B3B74442A50}" type="pres">
      <dgm:prSet presAssocID="{F0CF5FE0-D5E9-48C7-864B-B6FE2652E9C4}" presName="textRect" presStyleLbl="revTx" presStyleIdx="2" presStyleCnt="4">
        <dgm:presLayoutVars>
          <dgm:chMax val="1"/>
          <dgm:chPref val="1"/>
        </dgm:presLayoutVars>
      </dgm:prSet>
      <dgm:spPr/>
    </dgm:pt>
    <dgm:pt modelId="{82856843-5C54-47D6-8423-975B72A750DE}" type="pres">
      <dgm:prSet presAssocID="{72FA4E8E-D6AC-4545-ABB0-54CBE2909591}" presName="sibTrans" presStyleLbl="sibTrans2D1" presStyleIdx="0" presStyleCnt="0"/>
      <dgm:spPr/>
    </dgm:pt>
    <dgm:pt modelId="{D7065AAB-6549-4C91-89BE-53AF3B33D1D7}" type="pres">
      <dgm:prSet presAssocID="{B62BEA4E-5423-46B2-B72B-9B7642AB3189}" presName="compNode" presStyleCnt="0"/>
      <dgm:spPr/>
    </dgm:pt>
    <dgm:pt modelId="{6F13D032-AD8B-43D2-BE1A-9A5EBA46DE84}" type="pres">
      <dgm:prSet presAssocID="{B62BEA4E-5423-46B2-B72B-9B7642AB3189}" presName="iconBgRect" presStyleLbl="bgShp" presStyleIdx="3" presStyleCnt="4"/>
      <dgm:spPr/>
    </dgm:pt>
    <dgm:pt modelId="{63A43DBF-50E2-4BF1-A7A9-F957FC24387B}" type="pres">
      <dgm:prSet presAssocID="{B62BEA4E-5423-46B2-B72B-9B7642AB31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8B5F43AA-9F8D-419B-9490-20FB04F90F26}" type="pres">
      <dgm:prSet presAssocID="{B62BEA4E-5423-46B2-B72B-9B7642AB3189}" presName="spaceRect" presStyleCnt="0"/>
      <dgm:spPr/>
    </dgm:pt>
    <dgm:pt modelId="{86D53359-BCC9-4A90-AD8B-1D61792C6991}" type="pres">
      <dgm:prSet presAssocID="{B62BEA4E-5423-46B2-B72B-9B7642AB3189}" presName="textRect" presStyleLbl="revTx" presStyleIdx="3" presStyleCnt="4">
        <dgm:presLayoutVars>
          <dgm:chMax val="1"/>
          <dgm:chPref val="1"/>
        </dgm:presLayoutVars>
      </dgm:prSet>
      <dgm:spPr/>
    </dgm:pt>
  </dgm:ptLst>
  <dgm:cxnLst>
    <dgm:cxn modelId="{BC792F09-EE5C-46C0-89E8-65327C8243BC}" srcId="{30DEA1C0-5D39-4768-92F3-7C97EB22168B}" destId="{F0CF5FE0-D5E9-48C7-864B-B6FE2652E9C4}" srcOrd="2" destOrd="0" parTransId="{50570E99-EDAD-442C-9C1D-C670EB957942}" sibTransId="{72FA4E8E-D6AC-4545-ABB0-54CBE2909591}"/>
    <dgm:cxn modelId="{3A12B20F-95FF-4114-B82A-0119D0E2E431}" type="presOf" srcId="{B62BEA4E-5423-46B2-B72B-9B7642AB3189}" destId="{86D53359-BCC9-4A90-AD8B-1D61792C6991}" srcOrd="0" destOrd="0" presId="urn:microsoft.com/office/officeart/2018/2/layout/IconCircleList"/>
    <dgm:cxn modelId="{63D31832-9D1C-4EFB-99B2-315A415D66FC}" srcId="{30DEA1C0-5D39-4768-92F3-7C97EB22168B}" destId="{11211788-171E-407E-954A-08EF6D86AC9C}" srcOrd="1" destOrd="0" parTransId="{9480AD02-C803-4003-98D9-5A618BDCA342}" sibTransId="{8A568B36-15B8-4F26-A73F-94A886E236AC}"/>
    <dgm:cxn modelId="{2D6EE34E-B147-4120-9E03-90D2ACBFC0E2}" type="presOf" srcId="{F0CF5FE0-D5E9-48C7-864B-B6FE2652E9C4}" destId="{769FCA95-FD5F-47CD-9DD9-6B3B74442A50}" srcOrd="0" destOrd="0" presId="urn:microsoft.com/office/officeart/2018/2/layout/IconCircleList"/>
    <dgm:cxn modelId="{274C4F79-D2EA-4BF5-B2AC-2205B98ACD4C}" srcId="{30DEA1C0-5D39-4768-92F3-7C97EB22168B}" destId="{6D237FCA-7F73-4C3A-B1F5-2A1159416A1C}" srcOrd="0" destOrd="0" parTransId="{4981F6D8-C7B2-45D8-B5BC-B7979CE6AC72}" sibTransId="{4B225E37-50A2-453E-848E-C3BCB211BB77}"/>
    <dgm:cxn modelId="{5531727F-7689-4E65-AE0F-C0F6B66E220E}" srcId="{30DEA1C0-5D39-4768-92F3-7C97EB22168B}" destId="{B62BEA4E-5423-46B2-B72B-9B7642AB3189}" srcOrd="3" destOrd="0" parTransId="{BD24E6E1-7764-4262-9B09-191B41B0A424}" sibTransId="{85E8F789-7685-4E17-A9B5-09A01A2B4164}"/>
    <dgm:cxn modelId="{78462C80-6339-4BF7-BDC6-E1737055B9F9}" type="presOf" srcId="{11211788-171E-407E-954A-08EF6D86AC9C}" destId="{3395A7B9-6922-49BC-B0A9-845E14ABB2BA}" srcOrd="0" destOrd="0" presId="urn:microsoft.com/office/officeart/2018/2/layout/IconCircleList"/>
    <dgm:cxn modelId="{CE1CA190-84D4-42EE-BE12-5B58956A9761}" type="presOf" srcId="{4B225E37-50A2-453E-848E-C3BCB211BB77}" destId="{77AEAE63-9D7B-4FBE-B2BF-AC89E6BE44CC}" srcOrd="0" destOrd="0" presId="urn:microsoft.com/office/officeart/2018/2/layout/IconCircleList"/>
    <dgm:cxn modelId="{ED51C398-C8CB-49BC-B4F6-44459AB83CBE}" type="presOf" srcId="{72FA4E8E-D6AC-4545-ABB0-54CBE2909591}" destId="{82856843-5C54-47D6-8423-975B72A750DE}" srcOrd="0" destOrd="0" presId="urn:microsoft.com/office/officeart/2018/2/layout/IconCircleList"/>
    <dgm:cxn modelId="{F14039A0-6645-43B0-B6B2-9677DFA0448A}" type="presOf" srcId="{30DEA1C0-5D39-4768-92F3-7C97EB22168B}" destId="{8C80DF59-A06F-4B10-A071-2778837EA56F}" srcOrd="0" destOrd="0" presId="urn:microsoft.com/office/officeart/2018/2/layout/IconCircleList"/>
    <dgm:cxn modelId="{FE82ACCC-4A53-4AB9-A278-FE30502B98D3}" type="presOf" srcId="{8A568B36-15B8-4F26-A73F-94A886E236AC}" destId="{291303D1-3504-472E-AEF8-9F230C060BEE}" srcOrd="0" destOrd="0" presId="urn:microsoft.com/office/officeart/2018/2/layout/IconCircleList"/>
    <dgm:cxn modelId="{F68073D1-E6BA-4EAA-8044-BA314439F5B2}" type="presOf" srcId="{6D237FCA-7F73-4C3A-B1F5-2A1159416A1C}" destId="{D8B455F3-F9CE-41A4-AA00-35836F36EF03}" srcOrd="0" destOrd="0" presId="urn:microsoft.com/office/officeart/2018/2/layout/IconCircleList"/>
    <dgm:cxn modelId="{BECC5ED5-A12F-454C-AFA5-49CEF6F51997}" type="presParOf" srcId="{8C80DF59-A06F-4B10-A071-2778837EA56F}" destId="{252679F6-4463-4305-968B-584D267B823F}" srcOrd="0" destOrd="0" presId="urn:microsoft.com/office/officeart/2018/2/layout/IconCircleList"/>
    <dgm:cxn modelId="{A302CED3-3A9D-40CF-A8E1-352C26936322}" type="presParOf" srcId="{252679F6-4463-4305-968B-584D267B823F}" destId="{234D270D-76ED-42EE-886B-A73F7F8B3606}" srcOrd="0" destOrd="0" presId="urn:microsoft.com/office/officeart/2018/2/layout/IconCircleList"/>
    <dgm:cxn modelId="{0244B73C-C4A3-414D-91A3-4D224B133CFA}" type="presParOf" srcId="{234D270D-76ED-42EE-886B-A73F7F8B3606}" destId="{ECF55A9E-31AA-4D46-AD45-29E62AAB6171}" srcOrd="0" destOrd="0" presId="urn:microsoft.com/office/officeart/2018/2/layout/IconCircleList"/>
    <dgm:cxn modelId="{60C7FAE0-1FE3-4AB6-8E4A-A242F6512982}" type="presParOf" srcId="{234D270D-76ED-42EE-886B-A73F7F8B3606}" destId="{A8CE75EB-9BE4-4751-816B-AE136BA7FDA2}" srcOrd="1" destOrd="0" presId="urn:microsoft.com/office/officeart/2018/2/layout/IconCircleList"/>
    <dgm:cxn modelId="{048C15EC-37BD-42FD-A0C5-A183021A1C0A}" type="presParOf" srcId="{234D270D-76ED-42EE-886B-A73F7F8B3606}" destId="{B0053569-249E-4449-B420-B546C03027D8}" srcOrd="2" destOrd="0" presId="urn:microsoft.com/office/officeart/2018/2/layout/IconCircleList"/>
    <dgm:cxn modelId="{085022A3-A5CA-46A9-B772-D5A310C0018F}" type="presParOf" srcId="{234D270D-76ED-42EE-886B-A73F7F8B3606}" destId="{D8B455F3-F9CE-41A4-AA00-35836F36EF03}" srcOrd="3" destOrd="0" presId="urn:microsoft.com/office/officeart/2018/2/layout/IconCircleList"/>
    <dgm:cxn modelId="{AB9A71F8-FA5E-4081-9420-04F9062F06D3}" type="presParOf" srcId="{252679F6-4463-4305-968B-584D267B823F}" destId="{77AEAE63-9D7B-4FBE-B2BF-AC89E6BE44CC}" srcOrd="1" destOrd="0" presId="urn:microsoft.com/office/officeart/2018/2/layout/IconCircleList"/>
    <dgm:cxn modelId="{ED94C509-29A2-4212-B02C-902DB03CF591}" type="presParOf" srcId="{252679F6-4463-4305-968B-584D267B823F}" destId="{69F0A59D-3921-469F-975C-C8D2660E816D}" srcOrd="2" destOrd="0" presId="urn:microsoft.com/office/officeart/2018/2/layout/IconCircleList"/>
    <dgm:cxn modelId="{0ED67FFE-43F2-4B86-8C1B-D92F857925F7}" type="presParOf" srcId="{69F0A59D-3921-469F-975C-C8D2660E816D}" destId="{E30284C2-24CE-4402-9F45-45631FC4906D}" srcOrd="0" destOrd="0" presId="urn:microsoft.com/office/officeart/2018/2/layout/IconCircleList"/>
    <dgm:cxn modelId="{000C4F9B-FB6D-4214-86A9-403C8D591CF0}" type="presParOf" srcId="{69F0A59D-3921-469F-975C-C8D2660E816D}" destId="{A7C9C6E7-B176-4FB2-B99E-DA953E13EACE}" srcOrd="1" destOrd="0" presId="urn:microsoft.com/office/officeart/2018/2/layout/IconCircleList"/>
    <dgm:cxn modelId="{3A7DEC46-CDA3-4A88-AAC6-40D9585DCB7E}" type="presParOf" srcId="{69F0A59D-3921-469F-975C-C8D2660E816D}" destId="{3E769136-5194-4487-83AA-26E9504927F2}" srcOrd="2" destOrd="0" presId="urn:microsoft.com/office/officeart/2018/2/layout/IconCircleList"/>
    <dgm:cxn modelId="{11024D8F-7278-4C8C-991D-D978BB0D2B3F}" type="presParOf" srcId="{69F0A59D-3921-469F-975C-C8D2660E816D}" destId="{3395A7B9-6922-49BC-B0A9-845E14ABB2BA}" srcOrd="3" destOrd="0" presId="urn:microsoft.com/office/officeart/2018/2/layout/IconCircleList"/>
    <dgm:cxn modelId="{1F2AAF3C-02E8-484E-A13A-56EBFB21B0E5}" type="presParOf" srcId="{252679F6-4463-4305-968B-584D267B823F}" destId="{291303D1-3504-472E-AEF8-9F230C060BEE}" srcOrd="3" destOrd="0" presId="urn:microsoft.com/office/officeart/2018/2/layout/IconCircleList"/>
    <dgm:cxn modelId="{AE825DF7-EAAD-46BC-B6A1-C35263A042AE}" type="presParOf" srcId="{252679F6-4463-4305-968B-584D267B823F}" destId="{E3299589-80B4-4467-ABB6-F97B1D743CE5}" srcOrd="4" destOrd="0" presId="urn:microsoft.com/office/officeart/2018/2/layout/IconCircleList"/>
    <dgm:cxn modelId="{4F3B83FD-4BB0-4F03-A5B3-CE49B71721F5}" type="presParOf" srcId="{E3299589-80B4-4467-ABB6-F97B1D743CE5}" destId="{BA08EBCC-1A36-4C33-BEA7-CDE5085F4730}" srcOrd="0" destOrd="0" presId="urn:microsoft.com/office/officeart/2018/2/layout/IconCircleList"/>
    <dgm:cxn modelId="{7FCAB540-F65E-4B8D-B880-70C7ACD9DD33}" type="presParOf" srcId="{E3299589-80B4-4467-ABB6-F97B1D743CE5}" destId="{52518DFF-7103-425B-89A2-7DDDB9FA13F6}" srcOrd="1" destOrd="0" presId="urn:microsoft.com/office/officeart/2018/2/layout/IconCircleList"/>
    <dgm:cxn modelId="{E295B493-3B88-4722-93A8-8E50E2F86371}" type="presParOf" srcId="{E3299589-80B4-4467-ABB6-F97B1D743CE5}" destId="{F713A2A6-61C0-4505-8519-4F77328631D2}" srcOrd="2" destOrd="0" presId="urn:microsoft.com/office/officeart/2018/2/layout/IconCircleList"/>
    <dgm:cxn modelId="{A18659AC-2F26-4BC2-B519-61046A6CD496}" type="presParOf" srcId="{E3299589-80B4-4467-ABB6-F97B1D743CE5}" destId="{769FCA95-FD5F-47CD-9DD9-6B3B74442A50}" srcOrd="3" destOrd="0" presId="urn:microsoft.com/office/officeart/2018/2/layout/IconCircleList"/>
    <dgm:cxn modelId="{27A34341-7B04-4F32-B09F-397D825798C5}" type="presParOf" srcId="{252679F6-4463-4305-968B-584D267B823F}" destId="{82856843-5C54-47D6-8423-975B72A750DE}" srcOrd="5" destOrd="0" presId="urn:microsoft.com/office/officeart/2018/2/layout/IconCircleList"/>
    <dgm:cxn modelId="{6E61292C-0390-4C36-B0C6-0D6DA2DE1689}" type="presParOf" srcId="{252679F6-4463-4305-968B-584D267B823F}" destId="{D7065AAB-6549-4C91-89BE-53AF3B33D1D7}" srcOrd="6" destOrd="0" presId="urn:microsoft.com/office/officeart/2018/2/layout/IconCircleList"/>
    <dgm:cxn modelId="{872EAC6F-DE73-406D-A378-B710DC166AA6}" type="presParOf" srcId="{D7065AAB-6549-4C91-89BE-53AF3B33D1D7}" destId="{6F13D032-AD8B-43D2-BE1A-9A5EBA46DE84}" srcOrd="0" destOrd="0" presId="urn:microsoft.com/office/officeart/2018/2/layout/IconCircleList"/>
    <dgm:cxn modelId="{10BFDE40-0E6A-4D1C-AD55-A7ED60FEF60A}" type="presParOf" srcId="{D7065AAB-6549-4C91-89BE-53AF3B33D1D7}" destId="{63A43DBF-50E2-4BF1-A7A9-F957FC24387B}" srcOrd="1" destOrd="0" presId="urn:microsoft.com/office/officeart/2018/2/layout/IconCircleList"/>
    <dgm:cxn modelId="{1186D85F-E927-4E32-A546-AC3BC7B9C3F6}" type="presParOf" srcId="{D7065AAB-6549-4C91-89BE-53AF3B33D1D7}" destId="{8B5F43AA-9F8D-419B-9490-20FB04F90F26}" srcOrd="2" destOrd="0" presId="urn:microsoft.com/office/officeart/2018/2/layout/IconCircleList"/>
    <dgm:cxn modelId="{28308C43-9979-49ED-AB96-EFC637C701DD}" type="presParOf" srcId="{D7065AAB-6549-4C91-89BE-53AF3B33D1D7}" destId="{86D53359-BCC9-4A90-AD8B-1D61792C699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BDEAD-8448-43E1-B619-8E4E17F1E072}">
      <dsp:nvSpPr>
        <dsp:cNvPr id="0" name=""/>
        <dsp:cNvSpPr/>
      </dsp:nvSpPr>
      <dsp:spPr>
        <a:xfrm>
          <a:off x="0" y="269262"/>
          <a:ext cx="2714625" cy="455418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977900">
            <a:lnSpc>
              <a:spcPct val="90000"/>
            </a:lnSpc>
            <a:spcBef>
              <a:spcPct val="0"/>
            </a:spcBef>
            <a:spcAft>
              <a:spcPct val="35000"/>
            </a:spcAft>
            <a:buNone/>
          </a:pPr>
          <a:r>
            <a:rPr lang="en-US" sz="2200" kern="1200" dirty="0">
              <a:latin typeface="Gill Sans" panose="020B0604020202020204" charset="0"/>
            </a:rPr>
            <a:t>Determine an appropriate typeface given your goals, content, audience, and context of use.</a:t>
          </a:r>
          <a:r>
            <a:rPr lang="en-US" sz="2200" b="0" kern="1200" dirty="0">
              <a:latin typeface="Gill Sans" panose="020B0604020202020204" charset="0"/>
            </a:rPr>
            <a:t> </a:t>
          </a:r>
          <a:endParaRPr lang="en-US" sz="2200" kern="1200" dirty="0">
            <a:latin typeface="Gill Sans" panose="020B0604020202020204" charset="0"/>
          </a:endParaRPr>
        </a:p>
      </dsp:txBody>
      <dsp:txXfrm>
        <a:off x="0" y="1999852"/>
        <a:ext cx="2714625" cy="2732511"/>
      </dsp:txXfrm>
    </dsp:sp>
    <dsp:sp modelId="{3C3C238F-3CE9-4814-8D63-469358748AB3}">
      <dsp:nvSpPr>
        <dsp:cNvPr id="0" name=""/>
        <dsp:cNvSpPr/>
      </dsp:nvSpPr>
      <dsp:spPr>
        <a:xfrm>
          <a:off x="787241" y="645688"/>
          <a:ext cx="1140142" cy="1140142"/>
        </a:xfrm>
        <a:prstGeom prst="ellipse">
          <a:avLst/>
        </a:prstGeom>
        <a:solidFill>
          <a:schemeClr val="accent2">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954211" y="812658"/>
        <a:ext cx="806202" cy="806202"/>
      </dsp:txXfrm>
    </dsp:sp>
    <dsp:sp modelId="{50D58265-80E8-4D66-B5B7-F1182C5B2B93}">
      <dsp:nvSpPr>
        <dsp:cNvPr id="0" name=""/>
        <dsp:cNvSpPr/>
      </dsp:nvSpPr>
      <dsp:spPr>
        <a:xfrm>
          <a:off x="0" y="4860070"/>
          <a:ext cx="2714625" cy="95"/>
        </a:xfrm>
        <a:prstGeom prst="rect">
          <a:avLst/>
        </a:prstGeom>
        <a:solidFill>
          <a:schemeClr val="accent3">
            <a:hueOff val="0"/>
            <a:satOff val="0"/>
            <a:lumOff val="0"/>
            <a:alphaOff val="0"/>
          </a:schemeClr>
        </a:solidFill>
        <a:ln w="25400" cap="flat" cmpd="sng" algn="ctr">
          <a:solidFill>
            <a:schemeClr val="accent2">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95D331F-33B8-4114-A95A-4695338564AB}">
      <dsp:nvSpPr>
        <dsp:cNvPr id="0" name=""/>
        <dsp:cNvSpPr/>
      </dsp:nvSpPr>
      <dsp:spPr>
        <a:xfrm>
          <a:off x="2986087" y="269262"/>
          <a:ext cx="2714625" cy="45159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977900">
            <a:lnSpc>
              <a:spcPct val="90000"/>
            </a:lnSpc>
            <a:spcBef>
              <a:spcPct val="0"/>
            </a:spcBef>
            <a:spcAft>
              <a:spcPct val="35000"/>
            </a:spcAft>
            <a:buNone/>
          </a:pPr>
          <a:r>
            <a:rPr lang="en-US" sz="2200" b="0" kern="1200" dirty="0">
              <a:latin typeface="Gill Sans" panose="020B0604020202020204" charset="0"/>
            </a:rPr>
            <a:t>Decide type attributes to add hierarchy, </a:t>
          </a:r>
          <a:br>
            <a:rPr lang="en-US" sz="2200" b="0" kern="1200" dirty="0">
              <a:latin typeface="Gill Sans" panose="020B0604020202020204" charset="0"/>
            </a:rPr>
          </a:br>
          <a:r>
            <a:rPr lang="en-US" sz="2200" b="0" kern="1200" dirty="0">
              <a:latin typeface="Gill Sans" panose="020B0604020202020204" charset="0"/>
            </a:rPr>
            <a:t>interest, and meaning to text.</a:t>
          </a:r>
          <a:endParaRPr lang="en-US" sz="2200" kern="1200" dirty="0">
            <a:latin typeface="Gill Sans" panose="020B0604020202020204" charset="0"/>
          </a:endParaRPr>
        </a:p>
      </dsp:txBody>
      <dsp:txXfrm>
        <a:off x="2986087" y="1985338"/>
        <a:ext cx="2714625" cy="2709594"/>
      </dsp:txXfrm>
    </dsp:sp>
    <dsp:sp modelId="{41B59F19-FDF8-42ED-963E-86A9988494B2}">
      <dsp:nvSpPr>
        <dsp:cNvPr id="0" name=""/>
        <dsp:cNvSpPr/>
      </dsp:nvSpPr>
      <dsp:spPr>
        <a:xfrm>
          <a:off x="3773328" y="649473"/>
          <a:ext cx="1140142" cy="1140142"/>
        </a:xfrm>
        <a:prstGeom prst="ellipse">
          <a:avLst/>
        </a:prstGeom>
        <a:solidFill>
          <a:schemeClr val="accent3">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3940298" y="816443"/>
        <a:ext cx="806202" cy="806202"/>
      </dsp:txXfrm>
    </dsp:sp>
    <dsp:sp modelId="{3CDD0F4B-7917-44C9-9905-0CB2B33708C7}">
      <dsp:nvSpPr>
        <dsp:cNvPr id="0" name=""/>
        <dsp:cNvSpPr/>
      </dsp:nvSpPr>
      <dsp:spPr>
        <a:xfrm>
          <a:off x="2986087" y="4856782"/>
          <a:ext cx="2714625" cy="72"/>
        </a:xfrm>
        <a:prstGeom prst="rect">
          <a:avLst/>
        </a:prstGeom>
        <a:solidFill>
          <a:schemeClr val="accent5">
            <a:hueOff val="0"/>
            <a:satOff val="0"/>
            <a:lumOff val="0"/>
            <a:alphaOff val="0"/>
          </a:schemeClr>
        </a:solidFill>
        <a:ln w="25400" cap="flat" cmpd="sng" algn="ctr">
          <a:solidFill>
            <a:schemeClr val="accent3">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CC58AEE-F661-46F1-8847-0299D1CDC59C}">
      <dsp:nvSpPr>
        <dsp:cNvPr id="0" name=""/>
        <dsp:cNvSpPr/>
      </dsp:nvSpPr>
      <dsp:spPr>
        <a:xfrm>
          <a:off x="5959063" y="315172"/>
          <a:ext cx="2714625" cy="4471866"/>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643" tIns="330200" rIns="211643" bIns="330200" numCol="1" spcCol="1270" anchor="t" anchorCtr="0">
          <a:noAutofit/>
        </a:bodyPr>
        <a:lstStyle/>
        <a:p>
          <a:pPr marL="0" lvl="0" indent="0" algn="l" defTabSz="977900">
            <a:lnSpc>
              <a:spcPct val="90000"/>
            </a:lnSpc>
            <a:spcBef>
              <a:spcPct val="0"/>
            </a:spcBef>
            <a:spcAft>
              <a:spcPct val="35000"/>
            </a:spcAft>
            <a:buNone/>
          </a:pPr>
          <a:r>
            <a:rPr lang="en-US" sz="2200" kern="1200" dirty="0">
              <a:latin typeface="Gill Sans" panose="020B0604020202020204" charset="0"/>
            </a:rPr>
            <a:t>Discover and apply typographic principles to enhance the design of a user interface.</a:t>
          </a:r>
          <a:endParaRPr lang="en-US" sz="2200" b="0" kern="1200" dirty="0">
            <a:latin typeface="Gill Sans" panose="020B0604020202020204" charset="0"/>
          </a:endParaRPr>
        </a:p>
      </dsp:txBody>
      <dsp:txXfrm>
        <a:off x="5959063" y="2014481"/>
        <a:ext cx="2714625" cy="2683120"/>
      </dsp:txXfrm>
    </dsp:sp>
    <dsp:sp modelId="{D4D178F0-6BAF-4C6D-9990-6471A087B2EB}">
      <dsp:nvSpPr>
        <dsp:cNvPr id="0" name=""/>
        <dsp:cNvSpPr/>
      </dsp:nvSpPr>
      <dsp:spPr>
        <a:xfrm>
          <a:off x="6759416" y="649473"/>
          <a:ext cx="1140142" cy="1140142"/>
        </a:xfrm>
        <a:prstGeom prst="ellipse">
          <a:avLst/>
        </a:prstGeom>
        <a:solidFill>
          <a:schemeClr val="accent4">
            <a:lumMod val="75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8890" tIns="12700" rIns="8889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6926386" y="816443"/>
        <a:ext cx="806202" cy="806202"/>
      </dsp:txXfrm>
    </dsp:sp>
    <dsp:sp modelId="{A4506AFB-0E2E-445F-90CD-C887DD94FCF6}">
      <dsp:nvSpPr>
        <dsp:cNvPr id="0" name=""/>
        <dsp:cNvSpPr/>
      </dsp:nvSpPr>
      <dsp:spPr>
        <a:xfrm>
          <a:off x="5972175" y="4854298"/>
          <a:ext cx="2714625" cy="72"/>
        </a:xfrm>
        <a:prstGeom prst="rect">
          <a:avLst/>
        </a:prstGeom>
        <a:solidFill>
          <a:schemeClr val="accent4">
            <a:lumMod val="75000"/>
          </a:schemeClr>
        </a:solidFill>
        <a:ln w="25400" cap="flat" cmpd="sng" algn="ctr">
          <a:solidFill>
            <a:schemeClr val="accent4">
              <a:lumMod val="7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55A9E-31AA-4D46-AD45-29E62AAB6171}">
      <dsp:nvSpPr>
        <dsp:cNvPr id="0" name=""/>
        <dsp:cNvSpPr/>
      </dsp:nvSpPr>
      <dsp:spPr>
        <a:xfrm>
          <a:off x="25368" y="669169"/>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E75EB-9BE4-4751-816B-AE136BA7FDA2}">
      <dsp:nvSpPr>
        <dsp:cNvPr id="0" name=""/>
        <dsp:cNvSpPr/>
      </dsp:nvSpPr>
      <dsp:spPr>
        <a:xfrm>
          <a:off x="252752" y="896553"/>
          <a:ext cx="628012" cy="6280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B455F3-F9CE-41A4-AA00-35836F36EF03}">
      <dsp:nvSpPr>
        <dsp:cNvPr id="0" name=""/>
        <dsp:cNvSpPr/>
      </dsp:nvSpPr>
      <dsp:spPr>
        <a:xfrm>
          <a:off x="1340173" y="669169"/>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For mobile apps, use the system typeface for body text, 16+ size, and a paired typeface for headings.</a:t>
          </a:r>
          <a:endParaRPr lang="en-US" sz="1600" kern="1200" dirty="0"/>
        </a:p>
      </dsp:txBody>
      <dsp:txXfrm>
        <a:off x="1340173" y="669169"/>
        <a:ext cx="2552269" cy="1082781"/>
      </dsp:txXfrm>
    </dsp:sp>
    <dsp:sp modelId="{E30284C2-24CE-4402-9F45-45631FC4906D}">
      <dsp:nvSpPr>
        <dsp:cNvPr id="0" name=""/>
        <dsp:cNvSpPr/>
      </dsp:nvSpPr>
      <dsp:spPr>
        <a:xfrm>
          <a:off x="4337156" y="669169"/>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9C6E7-B176-4FB2-B99E-DA953E13EACE}">
      <dsp:nvSpPr>
        <dsp:cNvPr id="0" name=""/>
        <dsp:cNvSpPr/>
      </dsp:nvSpPr>
      <dsp:spPr>
        <a:xfrm>
          <a:off x="4564540" y="896553"/>
          <a:ext cx="628012" cy="6280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95A7B9-6922-49BC-B0A9-845E14ABB2BA}">
      <dsp:nvSpPr>
        <dsp:cNvPr id="0" name=""/>
        <dsp:cNvSpPr/>
      </dsp:nvSpPr>
      <dsp:spPr>
        <a:xfrm>
          <a:off x="5651962" y="669169"/>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Use at most 2 or 3 typefaces and use different sizes, styles, and weights sparingly.</a:t>
          </a:r>
          <a:endParaRPr lang="en-US" sz="1600" kern="1200" dirty="0"/>
        </a:p>
      </dsp:txBody>
      <dsp:txXfrm>
        <a:off x="5651962" y="669169"/>
        <a:ext cx="2552269" cy="1082781"/>
      </dsp:txXfrm>
    </dsp:sp>
    <dsp:sp modelId="{BA08EBCC-1A36-4C33-BEA7-CDE5085F4730}">
      <dsp:nvSpPr>
        <dsp:cNvPr id="0" name=""/>
        <dsp:cNvSpPr/>
      </dsp:nvSpPr>
      <dsp:spPr>
        <a:xfrm>
          <a:off x="25368" y="2469617"/>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18DFF-7103-425B-89A2-7DDDB9FA13F6}">
      <dsp:nvSpPr>
        <dsp:cNvPr id="0" name=""/>
        <dsp:cNvSpPr/>
      </dsp:nvSpPr>
      <dsp:spPr>
        <a:xfrm>
          <a:off x="252752" y="2697001"/>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FCA95-FD5F-47CD-9DD9-6B3B74442A50}">
      <dsp:nvSpPr>
        <dsp:cNvPr id="0" name=""/>
        <dsp:cNvSpPr/>
      </dsp:nvSpPr>
      <dsp:spPr>
        <a:xfrm>
          <a:off x="1340173" y="2469617"/>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a:t>For Web content: consider Georgia (serif) and Verdana (sans serif) or similar.</a:t>
          </a:r>
          <a:endParaRPr lang="en-US" sz="1600" kern="1200"/>
        </a:p>
      </dsp:txBody>
      <dsp:txXfrm>
        <a:off x="1340173" y="2469617"/>
        <a:ext cx="2552269" cy="1082781"/>
      </dsp:txXfrm>
    </dsp:sp>
    <dsp:sp modelId="{6F13D032-AD8B-43D2-BE1A-9A5EBA46DE84}">
      <dsp:nvSpPr>
        <dsp:cNvPr id="0" name=""/>
        <dsp:cNvSpPr/>
      </dsp:nvSpPr>
      <dsp:spPr>
        <a:xfrm>
          <a:off x="4337156" y="2469617"/>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43DBF-50E2-4BF1-A7A9-F957FC24387B}">
      <dsp:nvSpPr>
        <dsp:cNvPr id="0" name=""/>
        <dsp:cNvSpPr/>
      </dsp:nvSpPr>
      <dsp:spPr>
        <a:xfrm>
          <a:off x="4564540" y="2697001"/>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D53359-BCC9-4A90-AD8B-1D61792C6991}">
      <dsp:nvSpPr>
        <dsp:cNvPr id="0" name=""/>
        <dsp:cNvSpPr/>
      </dsp:nvSpPr>
      <dsp:spPr>
        <a:xfrm>
          <a:off x="5651962" y="2469617"/>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a:t>Catalogue examples you like and use search tools. </a:t>
          </a:r>
          <a:endParaRPr lang="en-US" sz="1600" kern="1200"/>
        </a:p>
      </dsp:txBody>
      <dsp:txXfrm>
        <a:off x="5651962" y="2469617"/>
        <a:ext cx="2552269" cy="1082781"/>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169920" cy="480060"/>
          </a:xfrm>
          <a:prstGeom prst="rect">
            <a:avLst/>
          </a:prstGeom>
          <a:noFill/>
          <a:ln>
            <a:noFill/>
          </a:ln>
        </p:spPr>
        <p:txBody>
          <a:bodyPr spcFirstLastPara="1" wrap="square" lIns="96607" tIns="48303" rIns="96607" bIns="48303"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587" y="1"/>
            <a:ext cx="3169920" cy="480060"/>
          </a:xfrm>
          <a:prstGeom prst="rect">
            <a:avLst/>
          </a:prstGeom>
          <a:noFill/>
          <a:ln>
            <a:noFill/>
          </a:ln>
        </p:spPr>
        <p:txBody>
          <a:bodyPr spcFirstLastPara="1" wrap="square" lIns="96607" tIns="48303" rIns="96607" bIns="48303"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5"/>
            <a:ext cx="3169920" cy="480060"/>
          </a:xfrm>
          <a:prstGeom prst="rect">
            <a:avLst/>
          </a:prstGeom>
          <a:noFill/>
          <a:ln>
            <a:noFill/>
          </a:ln>
        </p:spPr>
        <p:txBody>
          <a:bodyPr spcFirstLastPara="1" wrap="square" lIns="96607" tIns="48303" rIns="96607" bIns="48303"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sz="1300" smtClean="0">
                <a:solidFill>
                  <a:schemeClr val="dk1"/>
                </a:solidFill>
                <a:latin typeface="Calibri"/>
                <a:ea typeface="Calibri"/>
                <a:cs typeface="Calibri"/>
                <a:sym typeface="Calibri"/>
              </a:rPr>
              <a:pPr algn="r"/>
              <a:t>‹#›</a:t>
            </a:fld>
            <a:endParaRPr lang="en-US"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 name="Google Shape;101;p1: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02" name="Google Shape;102;p1: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2: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234440" indent="0"/>
            <a:endParaRPr dirty="0"/>
          </a:p>
        </p:txBody>
      </p:sp>
      <p:sp>
        <p:nvSpPr>
          <p:cNvPr id="177" name="Google Shape;177;p12: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10</a:t>
            </a:fld>
            <a:endParaRPr/>
          </a:p>
        </p:txBody>
      </p:sp>
    </p:spTree>
    <p:extLst>
      <p:ext uri="{BB962C8B-B14F-4D97-AF65-F5344CB8AC3E}">
        <p14:creationId xmlns:p14="http://schemas.microsoft.com/office/powerpoint/2010/main" val="3798945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300" smtClean="0">
                <a:solidFill>
                  <a:schemeClr val="dk1"/>
                </a:solidFill>
                <a:latin typeface="Calibri"/>
                <a:ea typeface="Calibri"/>
                <a:cs typeface="Calibri"/>
                <a:sym typeface="Calibri"/>
              </a:rPr>
              <a:pPr algn="r"/>
              <a:t>11</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59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8853F-D798-9EEB-1C73-FEF3EE75D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66000-9DDC-C022-01D0-B9638474FE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57985-3441-D314-431D-7BC5A3CA1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E42DA6-FE32-3C99-0AC7-8E1DD7F61584}"/>
              </a:ext>
            </a:extLst>
          </p:cNvPr>
          <p:cNvSpPr>
            <a:spLocks noGrp="1"/>
          </p:cNvSpPr>
          <p:nvPr>
            <p:ph type="sldNum" idx="12"/>
          </p:nvPr>
        </p:nvSpPr>
        <p:spPr/>
        <p:txBody>
          <a:bodyPr/>
          <a:lstStyle/>
          <a:p>
            <a:pPr algn="r"/>
            <a:fld id="{00000000-1234-1234-1234-123412341234}" type="slidenum">
              <a:rPr lang="en-US" sz="1300" smtClean="0">
                <a:solidFill>
                  <a:schemeClr val="dk1"/>
                </a:solidFill>
                <a:latin typeface="Calibri"/>
                <a:ea typeface="Calibri"/>
                <a:cs typeface="Calibri"/>
                <a:sym typeface="Calibri"/>
              </a:rPr>
              <a:pPr algn="r"/>
              <a:t>12</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492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84" name="Google Shape;184;p13: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13</a:t>
            </a:fld>
            <a:endParaRPr/>
          </a:p>
        </p:txBody>
      </p:sp>
    </p:spTree>
    <p:extLst>
      <p:ext uri="{BB962C8B-B14F-4D97-AF65-F5344CB8AC3E}">
        <p14:creationId xmlns:p14="http://schemas.microsoft.com/office/powerpoint/2010/main" val="416027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84" name="Google Shape;184;p13: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14</a:t>
            </a:fld>
            <a:endParaRPr/>
          </a:p>
        </p:txBody>
      </p:sp>
    </p:spTree>
    <p:extLst>
      <p:ext uri="{BB962C8B-B14F-4D97-AF65-F5344CB8AC3E}">
        <p14:creationId xmlns:p14="http://schemas.microsoft.com/office/powerpoint/2010/main" val="144289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5: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202" name="Google Shape;202;p15: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7: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220" name="Google Shape;220;p17: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8: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227" name="Google Shape;227;p18: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9: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234" name="Google Shape;234;p19: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71C1F6DB-D464-4F75-28BD-3EA886AE2EE2}"/>
            </a:ext>
          </a:extLst>
        </p:cNvPr>
        <p:cNvGrpSpPr/>
        <p:nvPr/>
      </p:nvGrpSpPr>
      <p:grpSpPr>
        <a:xfrm>
          <a:off x="0" y="0"/>
          <a:ext cx="0" cy="0"/>
          <a:chOff x="0" y="0"/>
          <a:chExt cx="0" cy="0"/>
        </a:xfrm>
      </p:grpSpPr>
      <p:sp>
        <p:nvSpPr>
          <p:cNvPr id="241" name="Google Shape;241;p20:notes">
            <a:extLst>
              <a:ext uri="{FF2B5EF4-FFF2-40B4-BE49-F238E27FC236}">
                <a16:creationId xmlns:a16="http://schemas.microsoft.com/office/drawing/2014/main" id="{FDACF80D-69D2-817B-183C-F12CCDD65317}"/>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0:notes">
            <a:extLst>
              <a:ext uri="{FF2B5EF4-FFF2-40B4-BE49-F238E27FC236}">
                <a16:creationId xmlns:a16="http://schemas.microsoft.com/office/drawing/2014/main" id="{DE02C2B5-71E2-9481-7ABA-E7BFDC9BBDB0}"/>
              </a:ext>
            </a:extLst>
          </p:cNvPr>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lang="en-US" dirty="0">
              <a:sym typeface="Arial"/>
            </a:endParaRPr>
          </a:p>
        </p:txBody>
      </p:sp>
      <p:sp>
        <p:nvSpPr>
          <p:cNvPr id="243" name="Google Shape;243;p20:notes">
            <a:extLst>
              <a:ext uri="{FF2B5EF4-FFF2-40B4-BE49-F238E27FC236}">
                <a16:creationId xmlns:a16="http://schemas.microsoft.com/office/drawing/2014/main" id="{7235AA12-F4CF-1404-53E5-2334975A81EF}"/>
              </a:ext>
            </a:extLst>
          </p:cNvPr>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19</a:t>
            </a:fld>
            <a:endParaRPr/>
          </a:p>
        </p:txBody>
      </p:sp>
    </p:spTree>
    <p:extLst>
      <p:ext uri="{BB962C8B-B14F-4D97-AF65-F5344CB8AC3E}">
        <p14:creationId xmlns:p14="http://schemas.microsoft.com/office/powerpoint/2010/main" val="388688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49" name="Google Shape;149;p8: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a:t>
            </a:fld>
            <a:endParaRPr/>
          </a:p>
        </p:txBody>
      </p:sp>
    </p:spTree>
    <p:extLst>
      <p:ext uri="{BB962C8B-B14F-4D97-AF65-F5344CB8AC3E}">
        <p14:creationId xmlns:p14="http://schemas.microsoft.com/office/powerpoint/2010/main" val="426558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1: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lang="en-US" dirty="0"/>
          </a:p>
        </p:txBody>
      </p:sp>
      <p:sp>
        <p:nvSpPr>
          <p:cNvPr id="253" name="Google Shape;253;p21: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3: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a:p>
        </p:txBody>
      </p:sp>
      <p:sp>
        <p:nvSpPr>
          <p:cNvPr id="269" name="Google Shape;269;p23: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24:notes"/>
          <p:cNvSpPr txBox="1">
            <a:spLocks noGrp="1"/>
          </p:cNvSpPr>
          <p:nvPr>
            <p:ph type="body" idx="1"/>
          </p:nvPr>
        </p:nvSpPr>
        <p:spPr>
          <a:xfrm>
            <a:off x="914400" y="4415790"/>
            <a:ext cx="5029200" cy="418338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25: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a:p>
        </p:txBody>
      </p:sp>
      <p:sp>
        <p:nvSpPr>
          <p:cNvPr id="284" name="Google Shape;284;p25: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1: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lang="en-US" dirty="0"/>
          </a:p>
        </p:txBody>
      </p:sp>
      <p:sp>
        <p:nvSpPr>
          <p:cNvPr id="330" name="Google Shape;330;p31: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1: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30" name="Google Shape;330;p31: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25</a:t>
            </a:fld>
            <a:endParaRPr/>
          </a:p>
        </p:txBody>
      </p:sp>
    </p:spTree>
    <p:extLst>
      <p:ext uri="{BB962C8B-B14F-4D97-AF65-F5344CB8AC3E}">
        <p14:creationId xmlns:p14="http://schemas.microsoft.com/office/powerpoint/2010/main" val="4221981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9: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13" name="Google Shape;313;p29: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30: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20" name="Google Shape;320;p30: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6: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290" name="Google Shape;290;p26: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27: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297" name="Google Shape;297;p27: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49" name="Google Shape;149;p8: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a:t>
            </a:fld>
            <a:endParaRPr/>
          </a:p>
        </p:txBody>
      </p:sp>
    </p:spTree>
    <p:extLst>
      <p:ext uri="{BB962C8B-B14F-4D97-AF65-F5344CB8AC3E}">
        <p14:creationId xmlns:p14="http://schemas.microsoft.com/office/powerpoint/2010/main" val="2763569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8: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06" name="Google Shape;306;p28: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a:extLst>
            <a:ext uri="{FF2B5EF4-FFF2-40B4-BE49-F238E27FC236}">
              <a16:creationId xmlns:a16="http://schemas.microsoft.com/office/drawing/2014/main" id="{31112555-6756-7568-B180-D742DAB4BB80}"/>
            </a:ext>
          </a:extLst>
        </p:cNvPr>
        <p:cNvGrpSpPr/>
        <p:nvPr/>
      </p:nvGrpSpPr>
      <p:grpSpPr>
        <a:xfrm>
          <a:off x="0" y="0"/>
          <a:ext cx="0" cy="0"/>
          <a:chOff x="0" y="0"/>
          <a:chExt cx="0" cy="0"/>
        </a:xfrm>
      </p:grpSpPr>
      <p:sp>
        <p:nvSpPr>
          <p:cNvPr id="304" name="Google Shape;304;p28:notes">
            <a:extLst>
              <a:ext uri="{FF2B5EF4-FFF2-40B4-BE49-F238E27FC236}">
                <a16:creationId xmlns:a16="http://schemas.microsoft.com/office/drawing/2014/main" id="{623F6998-6522-2CA1-0BD1-A8C75932FDEF}"/>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8:notes">
            <a:extLst>
              <a:ext uri="{FF2B5EF4-FFF2-40B4-BE49-F238E27FC236}">
                <a16:creationId xmlns:a16="http://schemas.microsoft.com/office/drawing/2014/main" id="{813A4862-F570-986B-99DE-FA86BEF38818}"/>
              </a:ext>
            </a:extLst>
          </p:cNvPr>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06" name="Google Shape;306;p28:notes">
            <a:extLst>
              <a:ext uri="{FF2B5EF4-FFF2-40B4-BE49-F238E27FC236}">
                <a16:creationId xmlns:a16="http://schemas.microsoft.com/office/drawing/2014/main" id="{3904EBD3-D385-6D6A-4456-0C7D49DDEBAB}"/>
              </a:ext>
            </a:extLst>
          </p:cNvPr>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31</a:t>
            </a:fld>
            <a:endParaRPr/>
          </a:p>
        </p:txBody>
      </p:sp>
    </p:spTree>
    <p:extLst>
      <p:ext uri="{BB962C8B-B14F-4D97-AF65-F5344CB8AC3E}">
        <p14:creationId xmlns:p14="http://schemas.microsoft.com/office/powerpoint/2010/main" val="138619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34: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51" name="Google Shape;351;p34: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33: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44" name="Google Shape;344;p33: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53A819A8-5245-82DD-C905-7F005F3E9598}"/>
            </a:ext>
          </a:extLst>
        </p:cNvPr>
        <p:cNvGrpSpPr/>
        <p:nvPr/>
      </p:nvGrpSpPr>
      <p:grpSpPr>
        <a:xfrm>
          <a:off x="0" y="0"/>
          <a:ext cx="0" cy="0"/>
          <a:chOff x="0" y="0"/>
          <a:chExt cx="0" cy="0"/>
        </a:xfrm>
      </p:grpSpPr>
      <p:sp>
        <p:nvSpPr>
          <p:cNvPr id="357" name="Google Shape;357;p35:notes">
            <a:extLst>
              <a:ext uri="{FF2B5EF4-FFF2-40B4-BE49-F238E27FC236}">
                <a16:creationId xmlns:a16="http://schemas.microsoft.com/office/drawing/2014/main" id="{36D8483F-FE6C-D002-7B6F-85A2BE12CD6F}"/>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35:notes">
            <a:extLst>
              <a:ext uri="{FF2B5EF4-FFF2-40B4-BE49-F238E27FC236}">
                <a16:creationId xmlns:a16="http://schemas.microsoft.com/office/drawing/2014/main" id="{383FE77B-4633-D288-469D-58370E127FEE}"/>
              </a:ext>
            </a:extLst>
          </p:cNvPr>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359" name="Google Shape;359;p35:notes">
            <a:extLst>
              <a:ext uri="{FF2B5EF4-FFF2-40B4-BE49-F238E27FC236}">
                <a16:creationId xmlns:a16="http://schemas.microsoft.com/office/drawing/2014/main" id="{A2888CB1-BA0C-1F37-F7F1-369D2DDCB41D}"/>
              </a:ext>
            </a:extLst>
          </p:cNvPr>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34</a:t>
            </a:fld>
            <a:endParaRPr/>
          </a:p>
        </p:txBody>
      </p:sp>
    </p:spTree>
    <p:extLst>
      <p:ext uri="{BB962C8B-B14F-4D97-AF65-F5344CB8AC3E}">
        <p14:creationId xmlns:p14="http://schemas.microsoft.com/office/powerpoint/2010/main" val="251239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3396689F-4750-0EC3-0990-472030E00B07}"/>
            </a:ext>
          </a:extLst>
        </p:cNvPr>
        <p:cNvGrpSpPr/>
        <p:nvPr/>
      </p:nvGrpSpPr>
      <p:grpSpPr>
        <a:xfrm>
          <a:off x="0" y="0"/>
          <a:ext cx="0" cy="0"/>
          <a:chOff x="0" y="0"/>
          <a:chExt cx="0" cy="0"/>
        </a:xfrm>
      </p:grpSpPr>
      <p:sp>
        <p:nvSpPr>
          <p:cNvPr id="357" name="Google Shape;357;p35:notes">
            <a:extLst>
              <a:ext uri="{FF2B5EF4-FFF2-40B4-BE49-F238E27FC236}">
                <a16:creationId xmlns:a16="http://schemas.microsoft.com/office/drawing/2014/main" id="{F8E2C42F-39EE-C5A0-03B5-F9F2903716FB}"/>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35:notes">
            <a:extLst>
              <a:ext uri="{FF2B5EF4-FFF2-40B4-BE49-F238E27FC236}">
                <a16:creationId xmlns:a16="http://schemas.microsoft.com/office/drawing/2014/main" id="{92DA04A1-09F3-FF03-DF1B-9C7D33AFA054}"/>
              </a:ext>
            </a:extLst>
          </p:cNvPr>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lang="en-US" dirty="0"/>
          </a:p>
        </p:txBody>
      </p:sp>
      <p:sp>
        <p:nvSpPr>
          <p:cNvPr id="359" name="Google Shape;359;p35:notes">
            <a:extLst>
              <a:ext uri="{FF2B5EF4-FFF2-40B4-BE49-F238E27FC236}">
                <a16:creationId xmlns:a16="http://schemas.microsoft.com/office/drawing/2014/main" id="{B6758334-CB33-8BBD-5773-CCD7FA6894D0}"/>
              </a:ext>
            </a:extLst>
          </p:cNvPr>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35</a:t>
            </a:fld>
            <a:endParaRPr/>
          </a:p>
        </p:txBody>
      </p:sp>
    </p:spTree>
    <p:extLst>
      <p:ext uri="{BB962C8B-B14F-4D97-AF65-F5344CB8AC3E}">
        <p14:creationId xmlns:p14="http://schemas.microsoft.com/office/powerpoint/2010/main" val="1407156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36: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366" name="Google Shape;366;p36: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7: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a:p>
        </p:txBody>
      </p:sp>
      <p:sp>
        <p:nvSpPr>
          <p:cNvPr id="374" name="Google Shape;374;p37: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8: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endParaRPr dirty="0"/>
          </a:p>
        </p:txBody>
      </p:sp>
      <p:sp>
        <p:nvSpPr>
          <p:cNvPr id="381" name="Google Shape;381;p38: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0: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63" name="Google Shape;163;p10: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defTabSz="937762" eaLnBrk="0" fontAlgn="base" hangingPunct="0">
              <a:spcBef>
                <a:spcPct val="30000"/>
              </a:spcBef>
              <a:spcAft>
                <a:spcPct val="0"/>
              </a:spcAft>
              <a:buClrTx/>
              <a:buSzTx/>
              <a:defRPr/>
            </a:pPr>
            <a:endParaRPr lang="en-US" dirty="0"/>
          </a:p>
        </p:txBody>
      </p:sp>
      <p:sp>
        <p:nvSpPr>
          <p:cNvPr id="4" name="Slide Number Placeholder 3"/>
          <p:cNvSpPr>
            <a:spLocks noGrp="1"/>
          </p:cNvSpPr>
          <p:nvPr>
            <p:ph type="sldNum" sz="quarter" idx="5"/>
          </p:nvPr>
        </p:nvSpPr>
        <p:spPr/>
        <p:txBody>
          <a:bodyPr/>
          <a:lstStyle/>
          <a:p>
            <a:pPr algn="r" defTabSz="937623">
              <a:buClrTx/>
              <a:defRPr/>
            </a:pPr>
            <a:fld id="{E164EF9A-54A0-4D3D-8EFB-B4675AB7945F}" type="slidenum">
              <a:rPr lang="en-US" sz="1200" kern="1200">
                <a:solidFill>
                  <a:prstClr val="black"/>
                </a:solidFill>
                <a:latin typeface="Calibri"/>
                <a:ea typeface="+mn-ea"/>
                <a:cs typeface="+mn-cs"/>
              </a:rPr>
              <a:pPr algn="r" defTabSz="937623">
                <a:buClrTx/>
                <a:defRPr/>
              </a:pPr>
              <a:t>5</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163545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4: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91" name="Google Shape;191;p14: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a:p>
        </p:txBody>
      </p:sp>
      <p:sp>
        <p:nvSpPr>
          <p:cNvPr id="184" name="Google Shape;184;p13:notes"/>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300" smtClean="0">
                <a:solidFill>
                  <a:schemeClr val="dk1"/>
                </a:solidFill>
                <a:latin typeface="Calibri"/>
                <a:ea typeface="Calibri"/>
                <a:cs typeface="Calibri"/>
                <a:sym typeface="Calibri"/>
              </a:rPr>
              <a:pPr algn="r"/>
              <a:t>8</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388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5762709D-F1E7-0EC3-4B51-81E26FD2C3E9}"/>
            </a:ext>
          </a:extLst>
        </p:cNvPr>
        <p:cNvGrpSpPr/>
        <p:nvPr/>
      </p:nvGrpSpPr>
      <p:grpSpPr>
        <a:xfrm>
          <a:off x="0" y="0"/>
          <a:ext cx="0" cy="0"/>
          <a:chOff x="0" y="0"/>
          <a:chExt cx="0" cy="0"/>
        </a:xfrm>
      </p:grpSpPr>
      <p:sp>
        <p:nvSpPr>
          <p:cNvPr id="175" name="Google Shape;175;p12:notes">
            <a:extLst>
              <a:ext uri="{FF2B5EF4-FFF2-40B4-BE49-F238E27FC236}">
                <a16:creationId xmlns:a16="http://schemas.microsoft.com/office/drawing/2014/main" id="{70998221-8EAD-0025-D679-C72354A9DCDA}"/>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2:notes">
            <a:extLst>
              <a:ext uri="{FF2B5EF4-FFF2-40B4-BE49-F238E27FC236}">
                <a16:creationId xmlns:a16="http://schemas.microsoft.com/office/drawing/2014/main" id="{C42B40E1-4E9D-CC14-AD69-3594A214A65C}"/>
              </a:ext>
            </a:extLst>
          </p:cNvPr>
          <p:cNvSpPr txBox="1">
            <a:spLocks noGrp="1"/>
          </p:cNvSpPr>
          <p:nvPr>
            <p:ph type="body" idx="1"/>
          </p:nvPr>
        </p:nvSpPr>
        <p:spPr>
          <a:xfrm>
            <a:off x="731521" y="4560571"/>
            <a:ext cx="5852160" cy="4320540"/>
          </a:xfrm>
          <a:prstGeom prst="rect">
            <a:avLst/>
          </a:prstGeom>
          <a:noFill/>
          <a:ln>
            <a:noFill/>
          </a:ln>
        </p:spPr>
        <p:txBody>
          <a:bodyPr spcFirstLastPara="1" wrap="square" lIns="96607" tIns="48303" rIns="96607" bIns="48303" anchor="t" anchorCtr="0">
            <a:normAutofit/>
          </a:bodyPr>
          <a:lstStyle/>
          <a:p>
            <a:pPr marL="0" indent="0">
              <a:spcBef>
                <a:spcPts val="0"/>
              </a:spcBef>
            </a:pPr>
            <a:endParaRPr dirty="0"/>
          </a:p>
        </p:txBody>
      </p:sp>
      <p:sp>
        <p:nvSpPr>
          <p:cNvPr id="177" name="Google Shape;177;p12:notes">
            <a:extLst>
              <a:ext uri="{FF2B5EF4-FFF2-40B4-BE49-F238E27FC236}">
                <a16:creationId xmlns:a16="http://schemas.microsoft.com/office/drawing/2014/main" id="{89D71741-E676-196C-8D60-A5A352BA2B77}"/>
              </a:ext>
            </a:extLst>
          </p:cNvPr>
          <p:cNvSpPr txBox="1">
            <a:spLocks noGrp="1"/>
          </p:cNvSpPr>
          <p:nvPr>
            <p:ph type="sldNum" idx="12"/>
          </p:nvPr>
        </p:nvSpPr>
        <p:spPr>
          <a:xfrm>
            <a:off x="4143587" y="9119475"/>
            <a:ext cx="3169920" cy="480060"/>
          </a:xfrm>
          <a:prstGeom prst="rect">
            <a:avLst/>
          </a:prstGeom>
          <a:noFill/>
          <a:ln>
            <a:noFill/>
          </a:ln>
        </p:spPr>
        <p:txBody>
          <a:bodyPr spcFirstLastPara="1" wrap="square" lIns="96607" tIns="48303" rIns="96607" bIns="48303" anchor="b" anchorCtr="0">
            <a:noAutofit/>
          </a:bodyPr>
          <a:lstStyle/>
          <a:p>
            <a:pPr algn="r"/>
            <a:fld id="{00000000-1234-1234-1234-123412341234}" type="slidenum">
              <a:rPr lang="en-US"/>
              <a:pPr algn="r"/>
              <a:t>9</a:t>
            </a:fld>
            <a:endParaRPr/>
          </a:p>
        </p:txBody>
      </p:sp>
    </p:spTree>
    <p:extLst>
      <p:ext uri="{BB962C8B-B14F-4D97-AF65-F5344CB8AC3E}">
        <p14:creationId xmlns:p14="http://schemas.microsoft.com/office/powerpoint/2010/main" val="51728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0"/>
          <p:cNvSpPr txBox="1">
            <a:spLocks noGrp="1"/>
          </p:cNvSpPr>
          <p:nvPr>
            <p:ph type="ctrTitle"/>
          </p:nvPr>
        </p:nvSpPr>
        <p:spPr>
          <a:xfrm>
            <a:off x="685800" y="2130425"/>
            <a:ext cx="7772400" cy="14700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6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9"/>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6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0"/>
          <p:cNvSpPr txBox="1">
            <a:spLocks noGrp="1"/>
          </p:cNvSpPr>
          <p:nvPr>
            <p:ph type="title"/>
          </p:nvPr>
        </p:nvSpPr>
        <p:spPr>
          <a:xfrm rot="5400000">
            <a:off x="4732337" y="2171700"/>
            <a:ext cx="5851525" cy="2057400"/>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7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7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71"/>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71"/>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2"/>
        <p:cNvGrpSpPr/>
        <p:nvPr/>
      </p:nvGrpSpPr>
      <p:grpSpPr>
        <a:xfrm>
          <a:off x="0" y="0"/>
          <a:ext cx="0" cy="0"/>
          <a:chOff x="0" y="0"/>
          <a:chExt cx="0" cy="0"/>
        </a:xfrm>
      </p:grpSpPr>
      <p:sp>
        <p:nvSpPr>
          <p:cNvPr id="93" name="Google Shape;93;p72"/>
          <p:cNvSpPr txBox="1">
            <a:spLocks noGrp="1"/>
          </p:cNvSpPr>
          <p:nvPr>
            <p:ph type="title"/>
          </p:nvPr>
        </p:nvSpPr>
        <p:spPr>
          <a:xfrm>
            <a:off x="914400" y="277813"/>
            <a:ext cx="7772400" cy="1143000"/>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4" name="Google Shape;94;p72"/>
          <p:cNvSpPr txBox="1">
            <a:spLocks noGrp="1"/>
          </p:cNvSpPr>
          <p:nvPr>
            <p:ph type="body" idx="1"/>
          </p:nvPr>
        </p:nvSpPr>
        <p:spPr>
          <a:xfrm>
            <a:off x="914400" y="1600200"/>
            <a:ext cx="38100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72"/>
          <p:cNvSpPr txBox="1">
            <a:spLocks noGrp="1"/>
          </p:cNvSpPr>
          <p:nvPr>
            <p:ph type="body" idx="2"/>
          </p:nvPr>
        </p:nvSpPr>
        <p:spPr>
          <a:xfrm>
            <a:off x="4876800" y="1600200"/>
            <a:ext cx="38100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72"/>
          <p:cNvSpPr txBox="1">
            <a:spLocks noGrp="1"/>
          </p:cNvSpPr>
          <p:nvPr>
            <p:ph type="dt" idx="10"/>
          </p:nvPr>
        </p:nvSpPr>
        <p:spPr>
          <a:xfrm>
            <a:off x="914400" y="6251575"/>
            <a:ext cx="1981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2"/>
          <p:cNvSpPr txBox="1">
            <a:spLocks noGrp="1"/>
          </p:cNvSpPr>
          <p:nvPr>
            <p:ph type="ftr" idx="11"/>
          </p:nvPr>
        </p:nvSpPr>
        <p:spPr>
          <a:xfrm>
            <a:off x="3352800" y="6248400"/>
            <a:ext cx="2971800" cy="457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72"/>
          <p:cNvSpPr txBox="1">
            <a:spLocks noGrp="1"/>
          </p:cNvSpPr>
          <p:nvPr>
            <p:ph type="sldNum" idx="12"/>
          </p:nvPr>
        </p:nvSpPr>
        <p:spPr>
          <a:xfrm>
            <a:off x="6781800" y="6248400"/>
            <a:ext cx="1905000" cy="4572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88888"/>
                </a:solidFill>
                <a:latin typeface="Calibri"/>
                <a:ea typeface="Calibri"/>
                <a:cs typeface="Calibri"/>
                <a:sym typeface="Calibri"/>
              </a:defRPr>
            </a:lvl1pPr>
            <a:lvl2pPr marL="0" lvl="1" indent="0" algn="r">
              <a:spcBef>
                <a:spcPts val="0"/>
              </a:spcBef>
              <a:spcAft>
                <a:spcPts val="0"/>
              </a:spcAft>
              <a:buNone/>
              <a:defRPr sz="1200">
                <a:solidFill>
                  <a:srgbClr val="888888"/>
                </a:solidFill>
                <a:latin typeface="Calibri"/>
                <a:ea typeface="Calibri"/>
                <a:cs typeface="Calibri"/>
                <a:sym typeface="Calibri"/>
              </a:defRPr>
            </a:lvl2pPr>
            <a:lvl3pPr marL="0" lvl="2" indent="0" algn="r">
              <a:spcBef>
                <a:spcPts val="0"/>
              </a:spcBef>
              <a:spcAft>
                <a:spcPts val="0"/>
              </a:spcAft>
              <a:buNone/>
              <a:defRPr sz="1200">
                <a:solidFill>
                  <a:srgbClr val="888888"/>
                </a:solidFill>
                <a:latin typeface="Calibri"/>
                <a:ea typeface="Calibri"/>
                <a:cs typeface="Calibri"/>
                <a:sym typeface="Calibri"/>
              </a:defRPr>
            </a:lvl3pPr>
            <a:lvl4pPr marL="0" lvl="3" indent="0" algn="r">
              <a:spcBef>
                <a:spcPts val="0"/>
              </a:spcBef>
              <a:spcAft>
                <a:spcPts val="0"/>
              </a:spcAft>
              <a:buNone/>
              <a:defRPr sz="1200">
                <a:solidFill>
                  <a:srgbClr val="888888"/>
                </a:solidFill>
                <a:latin typeface="Calibri"/>
                <a:ea typeface="Calibri"/>
                <a:cs typeface="Calibri"/>
                <a:sym typeface="Calibri"/>
              </a:defRPr>
            </a:lvl4pPr>
            <a:lvl5pPr marL="0" lvl="4" indent="0" algn="r">
              <a:spcBef>
                <a:spcPts val="0"/>
              </a:spcBef>
              <a:spcAft>
                <a:spcPts val="0"/>
              </a:spcAft>
              <a:buNone/>
              <a:defRPr sz="1200">
                <a:solidFill>
                  <a:srgbClr val="888888"/>
                </a:solidFill>
                <a:latin typeface="Calibri"/>
                <a:ea typeface="Calibri"/>
                <a:cs typeface="Calibri"/>
                <a:sym typeface="Calibri"/>
              </a:defRPr>
            </a:lvl5pPr>
            <a:lvl6pPr marL="0" lvl="5" indent="0" algn="r">
              <a:spcBef>
                <a:spcPts val="0"/>
              </a:spcBef>
              <a:spcAft>
                <a:spcPts val="0"/>
              </a:spcAft>
              <a:buNone/>
              <a:defRPr sz="1200">
                <a:solidFill>
                  <a:srgbClr val="888888"/>
                </a:solidFill>
                <a:latin typeface="Calibri"/>
                <a:ea typeface="Calibri"/>
                <a:cs typeface="Calibri"/>
                <a:sym typeface="Calibri"/>
              </a:defRPr>
            </a:lvl6pPr>
            <a:lvl7pPr marL="0" lvl="6" indent="0" algn="r">
              <a:spcBef>
                <a:spcPts val="0"/>
              </a:spcBef>
              <a:spcAft>
                <a:spcPts val="0"/>
              </a:spcAft>
              <a:buNone/>
              <a:defRPr sz="1200">
                <a:solidFill>
                  <a:srgbClr val="888888"/>
                </a:solidFill>
                <a:latin typeface="Calibri"/>
                <a:ea typeface="Calibri"/>
                <a:cs typeface="Calibri"/>
                <a:sym typeface="Calibri"/>
              </a:defRPr>
            </a:lvl7pPr>
            <a:lvl8pPr marL="0" lvl="7" indent="0" algn="r">
              <a:spcBef>
                <a:spcPts val="0"/>
              </a:spcBef>
              <a:spcAft>
                <a:spcPts val="0"/>
              </a:spcAft>
              <a:buNone/>
              <a:defRPr sz="1200">
                <a:solidFill>
                  <a:srgbClr val="888888"/>
                </a:solidFill>
                <a:latin typeface="Calibri"/>
                <a:ea typeface="Calibri"/>
                <a:cs typeface="Calibri"/>
                <a:sym typeface="Calibri"/>
              </a:defRPr>
            </a:lvl8pPr>
            <a:lvl9pPr marL="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1"/>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62"/>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6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 name="Google Shape;30;p6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64"/>
          <p:cNvSpPr txBox="1">
            <a:spLocks noGrp="1"/>
          </p:cNvSpPr>
          <p:nvPr>
            <p:ph type="title"/>
          </p:nvPr>
        </p:nvSpPr>
        <p:spPr>
          <a:xfrm>
            <a:off x="722313" y="4406900"/>
            <a:ext cx="7772400" cy="1362075"/>
          </a:xfrm>
          <a:prstGeom prst="rect">
            <a:avLst/>
          </a:prstGeom>
          <a:solidFill>
            <a:srgbClr val="7F7F7F"/>
          </a:solid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6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1" name="Google Shape;41;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5"/>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6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6"/>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7"/>
          <p:cNvSpPr txBox="1">
            <a:spLocks noGrp="1"/>
          </p:cNvSpPr>
          <p:nvPr>
            <p:ph type="title"/>
          </p:nvPr>
        </p:nvSpPr>
        <p:spPr>
          <a:xfrm>
            <a:off x="457200" y="273050"/>
            <a:ext cx="3008313" cy="1162050"/>
          </a:xfrm>
          <a:prstGeom prst="rect">
            <a:avLst/>
          </a:prstGeom>
          <a:solidFill>
            <a:srgbClr val="7F7F7F"/>
          </a:solid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8"/>
          <p:cNvSpPr txBox="1">
            <a:spLocks noGrp="1"/>
          </p:cNvSpPr>
          <p:nvPr>
            <p:ph type="title"/>
          </p:nvPr>
        </p:nvSpPr>
        <p:spPr>
          <a:xfrm>
            <a:off x="1792288" y="4800600"/>
            <a:ext cx="5486400" cy="566738"/>
          </a:xfrm>
          <a:prstGeom prst="rect">
            <a:avLst/>
          </a:prstGeom>
          <a:solidFill>
            <a:srgbClr val="7F7F7F"/>
          </a:solid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68"/>
          <p:cNvSpPr>
            <a:spLocks noGrp="1"/>
          </p:cNvSpPr>
          <p:nvPr>
            <p:ph type="pic" idx="2"/>
          </p:nvPr>
        </p:nvSpPr>
        <p:spPr>
          <a:xfrm>
            <a:off x="1792288" y="612775"/>
            <a:ext cx="5486400" cy="4114800"/>
          </a:xfrm>
          <a:prstGeom prst="rect">
            <a:avLst/>
          </a:prstGeom>
          <a:noFill/>
          <a:ln>
            <a:noFill/>
          </a:ln>
        </p:spPr>
      </p:sp>
      <p:sp>
        <p:nvSpPr>
          <p:cNvPr id="68" name="Google Shape;68;p6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0" y="-76200"/>
            <a:ext cx="9144000" cy="1050925"/>
          </a:xfrm>
          <a:prstGeom prst="rect">
            <a:avLst/>
          </a:prstGeom>
          <a:solidFill>
            <a:srgbClr val="7F7F7F"/>
          </a:solid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1pPr>
            <a:lvl2pPr marR="0" lvl="1"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2pPr>
            <a:lvl3pPr marR="0" lvl="2"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3pPr>
            <a:lvl4pPr marR="0" lvl="3"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4pPr>
            <a:lvl5pPr marR="0" lvl="4"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5pPr>
            <a:lvl6pPr marR="0" lvl="5"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6pPr>
            <a:lvl7pPr marR="0" lvl="6"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7pPr>
            <a:lvl8pPr marR="0" lvl="7"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8pPr>
            <a:lvl9pPr marR="0" lvl="8" algn="ctr" rtl="0">
              <a:spcBef>
                <a:spcPts val="0"/>
              </a:spcBef>
              <a:spcAft>
                <a:spcPts val="0"/>
              </a:spcAft>
              <a:buSzPts val="1400"/>
              <a:buNone/>
              <a:defRPr sz="4000" b="1" i="0" u="none" strike="noStrike" cap="none">
                <a:solidFill>
                  <a:schemeClr val="lt1"/>
                </a:solidFill>
                <a:latin typeface="Gill Sans"/>
                <a:ea typeface="Gill Sans"/>
                <a:cs typeface="Gill Sans"/>
                <a:sym typeface="Gill Sans"/>
              </a:defRPr>
            </a:lvl9pPr>
          </a:lstStyle>
          <a:p>
            <a:endParaRPr/>
          </a:p>
        </p:txBody>
      </p:sp>
      <p:sp>
        <p:nvSpPr>
          <p:cNvPr id="11" name="Google Shape;11;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1" i="0" u="none" strike="noStrike" cap="none">
                <a:solidFill>
                  <a:schemeClr val="dk1"/>
                </a:solidFill>
                <a:latin typeface="Gill Sans"/>
                <a:ea typeface="Gill Sans"/>
                <a:cs typeface="Gill Sans"/>
                <a:sym typeface="Gill San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Gill Sans"/>
                <a:ea typeface="Gill Sans"/>
                <a:cs typeface="Gill Sans"/>
                <a:sym typeface="Gill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developers.google.com/cars/design/android-auto/design-system/typograph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blog.google/products/search/mobile-redesign-202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microsoft-design/a-change-of-typeface-microsofts-new-default-font-has-arrived-f200eb16718d"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adobe.com/font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fontpair.co/" TargetMode="Externa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DF00"/>
        </a:solidFill>
        <a:effectLst/>
      </p:bgPr>
    </p:bg>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0" y="1482435"/>
            <a:ext cx="91440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8000" b="0" dirty="0">
                <a:solidFill>
                  <a:schemeClr val="dk1"/>
                </a:solidFill>
                <a:latin typeface="Rockwell Extra Bold" panose="02060903040505020403" pitchFamily="18" charset="0"/>
              </a:rPr>
              <a:t>Typography</a:t>
            </a:r>
            <a:endParaRPr sz="8000" dirty="0"/>
          </a:p>
        </p:txBody>
      </p:sp>
      <p:sp>
        <p:nvSpPr>
          <p:cNvPr id="5" name="TextBox 4">
            <a:extLst>
              <a:ext uri="{FF2B5EF4-FFF2-40B4-BE49-F238E27FC236}">
                <a16:creationId xmlns:a16="http://schemas.microsoft.com/office/drawing/2014/main" id="{D5437DFD-5901-4922-B3BF-04330F1F1A45}"/>
              </a:ext>
            </a:extLst>
          </p:cNvPr>
          <p:cNvSpPr txBox="1"/>
          <p:nvPr/>
        </p:nvSpPr>
        <p:spPr>
          <a:xfrm>
            <a:off x="-2" y="3275111"/>
            <a:ext cx="9144000" cy="646331"/>
          </a:xfrm>
          <a:prstGeom prst="rect">
            <a:avLst/>
          </a:prstGeom>
          <a:noFill/>
        </p:spPr>
        <p:txBody>
          <a:bodyPr wrap="square">
            <a:spAutoFit/>
          </a:bodyPr>
          <a:lstStyle/>
          <a:p>
            <a:pPr algn="ctr"/>
            <a:r>
              <a:rPr lang="en-US" sz="3600" b="0" dirty="0">
                <a:solidFill>
                  <a:schemeClr val="dk1"/>
                </a:solidFill>
                <a:latin typeface="Rockwell" panose="02060603020205020403" pitchFamily="18" charset="0"/>
              </a:rPr>
              <a:t>Making Words Matter</a:t>
            </a:r>
            <a:endParaRPr lang="en-US" sz="3600" dirty="0">
              <a:latin typeface="Rockwell" panose="020606030202050204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6" name="Picture 5" descr="A parking reservation screen from the Spot Hero app.">
            <a:extLst>
              <a:ext uri="{FF2B5EF4-FFF2-40B4-BE49-F238E27FC236}">
                <a16:creationId xmlns:a16="http://schemas.microsoft.com/office/drawing/2014/main" id="{E47A1EBB-59C4-4AF1-8C8E-3BD035AD49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520" y="190500"/>
            <a:ext cx="3636776" cy="6465377"/>
          </a:xfrm>
          <a:prstGeom prst="rect">
            <a:avLst/>
          </a:prstGeom>
          <a:ln>
            <a:solidFill>
              <a:schemeClr val="bg1">
                <a:lumMod val="75000"/>
              </a:schemeClr>
            </a:solidFill>
          </a:ln>
        </p:spPr>
      </p:pic>
      <p:sp>
        <p:nvSpPr>
          <p:cNvPr id="4" name="Text Placeholder 3">
            <a:extLst>
              <a:ext uri="{FF2B5EF4-FFF2-40B4-BE49-F238E27FC236}">
                <a16:creationId xmlns:a16="http://schemas.microsoft.com/office/drawing/2014/main" id="{431C996F-65F1-4A15-A543-97D2BA0A1C24}"/>
              </a:ext>
            </a:extLst>
          </p:cNvPr>
          <p:cNvSpPr>
            <a:spLocks noGrp="1"/>
          </p:cNvSpPr>
          <p:nvPr>
            <p:ph type="body" idx="1"/>
          </p:nvPr>
        </p:nvSpPr>
        <p:spPr>
          <a:xfrm>
            <a:off x="314960" y="1587893"/>
            <a:ext cx="4572000" cy="3845497"/>
          </a:xfrm>
        </p:spPr>
        <p:txBody>
          <a:bodyPr/>
          <a:lstStyle/>
          <a:p>
            <a:pPr marL="114300" indent="0">
              <a:buNone/>
            </a:pPr>
            <a:r>
              <a:rPr lang="en-US" sz="2200" dirty="0"/>
              <a:t>Legibility</a:t>
            </a:r>
            <a:r>
              <a:rPr lang="en-US" sz="2200" b="0" dirty="0"/>
              <a:t> is an important goal when a user must extract specific text from a screen such as reservation times in </a:t>
            </a:r>
            <a:r>
              <a:rPr lang="en-US" sz="2200" b="0" dirty="0" err="1"/>
              <a:t>SpotHero</a:t>
            </a:r>
            <a:r>
              <a:rPr lang="en-US" sz="2200" b="0" dirty="0"/>
              <a:t>. In this example, typeface selection is driven by the legibility of times and dates. </a:t>
            </a:r>
          </a:p>
          <a:p>
            <a:pPr marL="114300" indent="0">
              <a:buNone/>
            </a:pPr>
            <a:endParaRPr lang="en-US" sz="2200" b="0" dirty="0"/>
          </a:p>
          <a:p>
            <a:pPr marL="114300" indent="0">
              <a:buNone/>
            </a:pPr>
            <a:r>
              <a:rPr lang="en-US" sz="2200" b="0" dirty="0"/>
              <a:t>The use of different point sizes and weights establishes a visual hierarchy.  </a:t>
            </a:r>
          </a:p>
        </p:txBody>
      </p:sp>
    </p:spTree>
    <p:extLst>
      <p:ext uri="{BB962C8B-B14F-4D97-AF65-F5344CB8AC3E}">
        <p14:creationId xmlns:p14="http://schemas.microsoft.com/office/powerpoint/2010/main" val="403163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275C5E-9A3A-47C5-629B-ECA0347E3CA4}"/>
              </a:ext>
            </a:extLst>
          </p:cNvPr>
          <p:cNvSpPr>
            <a:spLocks noGrp="1"/>
          </p:cNvSpPr>
          <p:nvPr>
            <p:ph type="body" idx="1"/>
          </p:nvPr>
        </p:nvSpPr>
        <p:spPr>
          <a:xfrm>
            <a:off x="436880" y="2072639"/>
            <a:ext cx="4490720" cy="3556811"/>
          </a:xfrm>
        </p:spPr>
        <p:txBody>
          <a:bodyPr/>
          <a:lstStyle/>
          <a:p>
            <a:pPr marL="114300" indent="0">
              <a:buNone/>
            </a:pPr>
            <a:r>
              <a:rPr lang="en-US" sz="2400" b="0" dirty="0">
                <a:latin typeface="Gill Sans" panose="020B0604020202020204" charset="0"/>
                <a:ea typeface="Calibri"/>
                <a:cs typeface="Calibri"/>
                <a:sym typeface="Calibri"/>
              </a:rPr>
              <a:t>The typography in this logo intends to evoke a sense of nostalgia and authenticity. The word “Candy” uses a distinct typeface, large point size and is centered – creating contrast and establishing a visual hierarchy.</a:t>
            </a:r>
            <a:endParaRPr lang="en-US" sz="2400" dirty="0">
              <a:latin typeface="Gill Sans" panose="020B0604020202020204" charset="0"/>
            </a:endParaRPr>
          </a:p>
        </p:txBody>
      </p:sp>
      <p:pic>
        <p:nvPicPr>
          <p:cNvPr id="8" name="Picture 7" descr="A round brown sign with lighter text stating Vintage Candy Shop.&#10;">
            <a:extLst>
              <a:ext uri="{FF2B5EF4-FFF2-40B4-BE49-F238E27FC236}">
                <a16:creationId xmlns:a16="http://schemas.microsoft.com/office/drawing/2014/main" id="{EA235BE5-90A0-7DA8-B15A-2C3ABC4A8F4A}"/>
              </a:ext>
            </a:extLst>
          </p:cNvPr>
          <p:cNvPicPr>
            <a:picLocks noChangeAspect="1"/>
          </p:cNvPicPr>
          <p:nvPr/>
        </p:nvPicPr>
        <p:blipFill>
          <a:blip r:embed="rId3"/>
          <a:stretch>
            <a:fillRect/>
          </a:stretch>
        </p:blipFill>
        <p:spPr>
          <a:xfrm>
            <a:off x="5303115" y="1586936"/>
            <a:ext cx="3556810" cy="3556810"/>
          </a:xfrm>
          <a:prstGeom prst="rect">
            <a:avLst/>
          </a:prstGeom>
        </p:spPr>
      </p:pic>
      <p:sp>
        <p:nvSpPr>
          <p:cNvPr id="4" name="TextBox 3">
            <a:extLst>
              <a:ext uri="{FF2B5EF4-FFF2-40B4-BE49-F238E27FC236}">
                <a16:creationId xmlns:a16="http://schemas.microsoft.com/office/drawing/2014/main" id="{44FF22DA-593C-34C1-46FC-0E17F0F74FAB}"/>
              </a:ext>
            </a:extLst>
          </p:cNvPr>
          <p:cNvSpPr txBox="1"/>
          <p:nvPr/>
        </p:nvSpPr>
        <p:spPr>
          <a:xfrm>
            <a:off x="436880" y="6396335"/>
            <a:ext cx="4490720" cy="461665"/>
          </a:xfrm>
          <a:prstGeom prst="rect">
            <a:avLst/>
          </a:prstGeom>
          <a:noFill/>
        </p:spPr>
        <p:txBody>
          <a:bodyPr wrap="square">
            <a:spAutoFit/>
          </a:bodyPr>
          <a:lstStyle/>
          <a:p>
            <a:r>
              <a:rPr lang="en-US" sz="1200" dirty="0"/>
              <a:t>Source: https://www.andacademy.com/resources/blog/graphic-design/best-typography-examples/#outstanding</a:t>
            </a:r>
          </a:p>
        </p:txBody>
      </p:sp>
    </p:spTree>
    <p:extLst>
      <p:ext uri="{BB962C8B-B14F-4D97-AF65-F5344CB8AC3E}">
        <p14:creationId xmlns:p14="http://schemas.microsoft.com/office/powerpoint/2010/main" val="184058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69C4-AA47-A342-E756-38E36F586731}"/>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866FD294-BE55-CB36-EF57-7F44E7EDDC58}"/>
              </a:ext>
            </a:extLst>
          </p:cNvPr>
          <p:cNvSpPr txBox="1">
            <a:spLocks/>
          </p:cNvSpPr>
          <p:nvPr/>
        </p:nvSpPr>
        <p:spPr>
          <a:xfrm>
            <a:off x="280017" y="1105467"/>
            <a:ext cx="2978643" cy="46470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1"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r>
              <a:rPr lang="en-US" sz="2200" b="0" dirty="0">
                <a:latin typeface="Gill Sans" panose="020B0604020202020204" charset="0"/>
                <a:ea typeface="Calibri"/>
                <a:cs typeface="Calibri"/>
                <a:sym typeface="Calibri"/>
              </a:rPr>
              <a:t>This 1956 album cover for Elvis Presley demonstrates how typography can add meaning beyond the words themselves. </a:t>
            </a:r>
          </a:p>
          <a:p>
            <a:pPr marL="114300" indent="0">
              <a:buFont typeface="Arial"/>
              <a:buNone/>
            </a:pPr>
            <a:endParaRPr lang="en-US" sz="2200" b="0" dirty="0">
              <a:latin typeface="Gill Sans" panose="020B0604020202020204" charset="0"/>
              <a:ea typeface="Calibri"/>
              <a:cs typeface="Calibri"/>
              <a:sym typeface="Calibri"/>
            </a:endParaRPr>
          </a:p>
          <a:p>
            <a:pPr marL="114300" indent="0">
              <a:buFont typeface="Arial"/>
              <a:buNone/>
            </a:pPr>
            <a:r>
              <a:rPr lang="en-US" sz="2200" b="0" dirty="0">
                <a:latin typeface="Gill Sans" panose="020B0604020202020204" charset="0"/>
                <a:ea typeface="Calibri"/>
                <a:cs typeface="Calibri"/>
                <a:sym typeface="Calibri"/>
              </a:rPr>
              <a:t>The heavy pink and green text creates a bold contrast with the image. Elvis and rock ‘n roll was bold.  </a:t>
            </a:r>
          </a:p>
        </p:txBody>
      </p:sp>
      <p:pic>
        <p:nvPicPr>
          <p:cNvPr id="7" name="Picture 6" descr="Elvis Presley cover album circa 1956.">
            <a:extLst>
              <a:ext uri="{FF2B5EF4-FFF2-40B4-BE49-F238E27FC236}">
                <a16:creationId xmlns:a16="http://schemas.microsoft.com/office/drawing/2014/main" id="{FCC21C60-AD0C-E2B5-F97D-AB0A52DFCA66}"/>
              </a:ext>
            </a:extLst>
          </p:cNvPr>
          <p:cNvPicPr>
            <a:picLocks noChangeAspect="1"/>
          </p:cNvPicPr>
          <p:nvPr/>
        </p:nvPicPr>
        <p:blipFill>
          <a:blip r:embed="rId3"/>
          <a:stretch>
            <a:fillRect/>
          </a:stretch>
        </p:blipFill>
        <p:spPr>
          <a:xfrm>
            <a:off x="3635100" y="1105467"/>
            <a:ext cx="5177790" cy="4647066"/>
          </a:xfrm>
          <a:prstGeom prst="rect">
            <a:avLst/>
          </a:prstGeom>
        </p:spPr>
      </p:pic>
      <p:sp>
        <p:nvSpPr>
          <p:cNvPr id="9" name="TextBox 8">
            <a:extLst>
              <a:ext uri="{FF2B5EF4-FFF2-40B4-BE49-F238E27FC236}">
                <a16:creationId xmlns:a16="http://schemas.microsoft.com/office/drawing/2014/main" id="{02D3A5A4-26C9-91CF-0056-868781806E2C}"/>
              </a:ext>
            </a:extLst>
          </p:cNvPr>
          <p:cNvSpPr txBox="1"/>
          <p:nvPr/>
        </p:nvSpPr>
        <p:spPr>
          <a:xfrm>
            <a:off x="3891773" y="5834865"/>
            <a:ext cx="5049453" cy="461665"/>
          </a:xfrm>
          <a:prstGeom prst="rect">
            <a:avLst/>
          </a:prstGeom>
          <a:noFill/>
        </p:spPr>
        <p:txBody>
          <a:bodyPr wrap="square">
            <a:spAutoFit/>
          </a:bodyPr>
          <a:lstStyle/>
          <a:p>
            <a:r>
              <a:rPr lang="en-US" sz="1200" dirty="0"/>
              <a:t>Source: https://www.andacademy.com/resources/blog/graphic-design/best-typography-examples/#outstanding</a:t>
            </a:r>
          </a:p>
        </p:txBody>
      </p:sp>
    </p:spTree>
    <p:extLst>
      <p:ext uri="{BB962C8B-B14F-4D97-AF65-F5344CB8AC3E}">
        <p14:creationId xmlns:p14="http://schemas.microsoft.com/office/powerpoint/2010/main" val="235621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3"/>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Activity 2</a:t>
            </a:r>
            <a:endParaRPr dirty="0"/>
          </a:p>
        </p:txBody>
      </p:sp>
      <p:sp>
        <p:nvSpPr>
          <p:cNvPr id="187" name="Google Shape;187;p13"/>
          <p:cNvSpPr txBox="1">
            <a:spLocks noGrp="1"/>
          </p:cNvSpPr>
          <p:nvPr>
            <p:ph type="body" idx="1"/>
          </p:nvPr>
        </p:nvSpPr>
        <p:spPr>
          <a:xfrm>
            <a:off x="914399" y="1600200"/>
            <a:ext cx="7899009" cy="4525963"/>
          </a:xfrm>
          <a:prstGeom prst="rect">
            <a:avLst/>
          </a:prstGeom>
          <a:noFill/>
          <a:ln>
            <a:noFill/>
          </a:ln>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2800"/>
              <a:buNone/>
            </a:pPr>
            <a:r>
              <a:rPr lang="en-US" sz="2400" b="0" dirty="0"/>
              <a:t>(a) What makes choosing typefaces difficult and / or unique for mobile apps?</a:t>
            </a:r>
            <a:endParaRPr sz="2400" b="0" dirty="0"/>
          </a:p>
          <a:p>
            <a:pPr marL="0" lvl="0" indent="0" algn="l" rtl="0">
              <a:spcBef>
                <a:spcPts val="560"/>
              </a:spcBef>
              <a:spcAft>
                <a:spcPts val="0"/>
              </a:spcAft>
              <a:buClr>
                <a:schemeClr val="dk1"/>
              </a:buClr>
              <a:buSzPts val="2800"/>
              <a:buNone/>
            </a:pPr>
            <a:endParaRPr lang="en-US" sz="2400" b="0" dirty="0"/>
          </a:p>
          <a:p>
            <a:pPr marL="0" lvl="0" indent="0" algn="l" rtl="0">
              <a:spcBef>
                <a:spcPts val="560"/>
              </a:spcBef>
              <a:spcAft>
                <a:spcPts val="0"/>
              </a:spcAft>
              <a:buClr>
                <a:schemeClr val="dk1"/>
              </a:buClr>
              <a:buSzPts val="2800"/>
              <a:buNone/>
            </a:pPr>
            <a:endParaRPr lang="en-US" sz="2400" b="0" dirty="0"/>
          </a:p>
          <a:p>
            <a:pPr marL="0" lvl="0" indent="0" algn="l" rtl="0">
              <a:spcBef>
                <a:spcPts val="560"/>
              </a:spcBef>
              <a:spcAft>
                <a:spcPts val="0"/>
              </a:spcAft>
              <a:buClr>
                <a:schemeClr val="dk1"/>
              </a:buClr>
              <a:buSzPts val="2800"/>
              <a:buNone/>
            </a:pPr>
            <a:endParaRPr sz="2400" b="0" dirty="0"/>
          </a:p>
          <a:p>
            <a:pPr marL="0" lvl="0" indent="0">
              <a:spcBef>
                <a:spcPts val="560"/>
              </a:spcBef>
              <a:buSzPts val="2800"/>
              <a:buNone/>
            </a:pPr>
            <a:r>
              <a:rPr lang="en-US" sz="2400" b="0" dirty="0"/>
              <a:t>(b) What typeface will you choose for your project and why? What is the most important typographic goal? </a:t>
            </a:r>
            <a:endParaRPr sz="2400" b="0" dirty="0"/>
          </a:p>
        </p:txBody>
      </p:sp>
    </p:spTree>
    <p:extLst>
      <p:ext uri="{BB962C8B-B14F-4D97-AF65-F5344CB8AC3E}">
        <p14:creationId xmlns:p14="http://schemas.microsoft.com/office/powerpoint/2010/main" val="273914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3"/>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Activity 2</a:t>
            </a:r>
            <a:endParaRPr dirty="0"/>
          </a:p>
        </p:txBody>
      </p:sp>
      <p:sp>
        <p:nvSpPr>
          <p:cNvPr id="187" name="Google Shape;187;p13"/>
          <p:cNvSpPr txBox="1">
            <a:spLocks noGrp="1"/>
          </p:cNvSpPr>
          <p:nvPr>
            <p:ph type="body" idx="1"/>
          </p:nvPr>
        </p:nvSpPr>
        <p:spPr>
          <a:xfrm>
            <a:off x="914400" y="1600200"/>
            <a:ext cx="7765366" cy="4525963"/>
          </a:xfrm>
          <a:prstGeom prst="rect">
            <a:avLst/>
          </a:prstGeom>
          <a:noFill/>
          <a:ln>
            <a:noFill/>
          </a:ln>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2800"/>
              <a:buNone/>
            </a:pPr>
            <a:r>
              <a:rPr lang="en-US" sz="2400" b="0" dirty="0">
                <a:latin typeface="Gill Sans" panose="020B0604020202020204" charset="0"/>
              </a:rPr>
              <a:t>(a) What makes choosing typefaces difficult and / or unique for mobile apps?</a:t>
            </a:r>
            <a:endParaRPr sz="2400" b="0" dirty="0">
              <a:latin typeface="Gill Sans" panose="020B0604020202020204" charset="0"/>
            </a:endParaRPr>
          </a:p>
          <a:p>
            <a:pPr marL="0" indent="0">
              <a:spcBef>
                <a:spcPts val="560"/>
              </a:spcBef>
              <a:buSzPts val="2800"/>
              <a:buNone/>
            </a:pPr>
            <a:r>
              <a:rPr lang="en-US" sz="2400" b="0" i="0" dirty="0">
                <a:solidFill>
                  <a:srgbClr val="FF0000"/>
                </a:solidFill>
                <a:effectLst/>
                <a:latin typeface="Gill Sans" panose="020B0604020202020204" charset="0"/>
              </a:rPr>
              <a:t>Device: limited screen size, variable resolution, different viewing angles and distances.</a:t>
            </a:r>
          </a:p>
          <a:p>
            <a:pPr marL="0" indent="0">
              <a:spcBef>
                <a:spcPts val="560"/>
              </a:spcBef>
              <a:buSzPts val="2800"/>
              <a:buNone/>
            </a:pPr>
            <a:r>
              <a:rPr lang="en-US" sz="2400" b="0" dirty="0">
                <a:solidFill>
                  <a:srgbClr val="FF0000"/>
                </a:solidFill>
                <a:latin typeface="Gill Sans" panose="020B0604020202020204" charset="0"/>
              </a:rPr>
              <a:t>E</a:t>
            </a:r>
            <a:r>
              <a:rPr lang="en-US" sz="2400" b="0" i="0" dirty="0">
                <a:solidFill>
                  <a:srgbClr val="FF0000"/>
                </a:solidFill>
                <a:effectLst/>
                <a:latin typeface="Gill Sans" panose="020B0604020202020204" charset="0"/>
              </a:rPr>
              <a:t>nvironment: sun glar</a:t>
            </a:r>
            <a:r>
              <a:rPr lang="en-US" sz="2400" b="0" dirty="0">
                <a:solidFill>
                  <a:srgbClr val="FF0000"/>
                </a:solidFill>
                <a:latin typeface="Gill Sans" panose="020B0604020202020204" charset="0"/>
              </a:rPr>
              <a:t>e, low light situations</a:t>
            </a:r>
          </a:p>
          <a:p>
            <a:pPr marL="0" indent="0">
              <a:spcBef>
                <a:spcPts val="560"/>
              </a:spcBef>
              <a:buSzPts val="2800"/>
              <a:buNone/>
            </a:pPr>
            <a:r>
              <a:rPr lang="en-US" sz="2400" b="0" dirty="0">
                <a:solidFill>
                  <a:srgbClr val="FF0000"/>
                </a:solidFill>
                <a:latin typeface="Gill Sans" panose="020B0604020202020204" charset="0"/>
              </a:rPr>
              <a:t>User: fragmented attention, posture, </a:t>
            </a:r>
            <a:r>
              <a:rPr lang="en-US" sz="2400" b="0" i="0" dirty="0">
                <a:solidFill>
                  <a:srgbClr val="FF0000"/>
                </a:solidFill>
                <a:effectLst/>
                <a:latin typeface="Gill Sans" panose="020B0604020202020204" charset="0"/>
              </a:rPr>
              <a:t>visual impairments</a:t>
            </a:r>
          </a:p>
          <a:p>
            <a:pPr marL="0" lvl="0" indent="0" algn="l" rtl="0">
              <a:spcBef>
                <a:spcPts val="560"/>
              </a:spcBef>
              <a:spcAft>
                <a:spcPts val="0"/>
              </a:spcAft>
              <a:buClr>
                <a:schemeClr val="dk1"/>
              </a:buClr>
              <a:buSzPts val="2800"/>
              <a:buNone/>
            </a:pPr>
            <a:r>
              <a:rPr lang="en-US" sz="2400" b="0" dirty="0">
                <a:latin typeface="Gill Sans" panose="020B0604020202020204" charset="0"/>
              </a:rPr>
              <a:t>(b) What typeface will you choose for your project and why?</a:t>
            </a:r>
          </a:p>
          <a:p>
            <a:pPr marL="0" indent="0">
              <a:buNone/>
            </a:pPr>
            <a:r>
              <a:rPr lang="en-US" sz="2400" b="0" dirty="0">
                <a:solidFill>
                  <a:srgbClr val="FF0000"/>
                </a:solidFill>
                <a:latin typeface="Gill Sans" panose="020B0604020202020204" charset="0"/>
              </a:rPr>
              <a:t>Use </a:t>
            </a:r>
            <a:r>
              <a:rPr lang="en-US" sz="2400" b="0" i="0" dirty="0">
                <a:solidFill>
                  <a:srgbClr val="FF0000"/>
                </a:solidFill>
                <a:effectLst/>
                <a:latin typeface="Gill Sans" panose="020B0604020202020204" charset="0"/>
              </a:rPr>
              <a:t>a system typeface (Roboto) for body text and controls and a different typeface for headings, </a:t>
            </a:r>
            <a:r>
              <a:rPr lang="en-US" sz="2400" b="0" dirty="0">
                <a:solidFill>
                  <a:srgbClr val="FF0000"/>
                </a:solidFill>
                <a:latin typeface="Gill Sans" panose="020B0604020202020204" charset="0"/>
              </a:rPr>
              <a:t>headings should be at most 2-3 lines, body text should be 16sp min. Use high contrast between text and its background. </a:t>
            </a:r>
          </a:p>
        </p:txBody>
      </p:sp>
    </p:spTree>
    <p:extLst>
      <p:ext uri="{BB962C8B-B14F-4D97-AF65-F5344CB8AC3E}">
        <p14:creationId xmlns:p14="http://schemas.microsoft.com/office/powerpoint/2010/main" val="33624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5"/>
          <p:cNvSpPr txBox="1">
            <a:spLocks noGrp="1"/>
          </p:cNvSpPr>
          <p:nvPr>
            <p:ph type="title"/>
          </p:nvPr>
        </p:nvSpPr>
        <p:spPr>
          <a:xfrm>
            <a:off x="0" y="0"/>
            <a:ext cx="9144000" cy="10698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400" b="0" dirty="0">
                <a:solidFill>
                  <a:schemeClr val="dk1"/>
                </a:solidFill>
              </a:rPr>
              <a:t>Typographic Attributes</a:t>
            </a:r>
            <a:endParaRPr dirty="0"/>
          </a:p>
        </p:txBody>
      </p:sp>
      <p:sp>
        <p:nvSpPr>
          <p:cNvPr id="205" name="Google Shape;205;p15"/>
          <p:cNvSpPr txBox="1">
            <a:spLocks noGrp="1"/>
          </p:cNvSpPr>
          <p:nvPr>
            <p:ph type="body" idx="1"/>
          </p:nvPr>
        </p:nvSpPr>
        <p:spPr>
          <a:xfrm>
            <a:off x="228600" y="1600200"/>
            <a:ext cx="4038600" cy="4525963"/>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None/>
            </a:pPr>
            <a:endParaRPr b="0" dirty="0"/>
          </a:p>
          <a:p>
            <a:pPr marL="342900" lvl="0" indent="-165100" algn="l" rtl="0">
              <a:spcBef>
                <a:spcPts val="560"/>
              </a:spcBef>
              <a:spcAft>
                <a:spcPts val="0"/>
              </a:spcAft>
              <a:buClr>
                <a:schemeClr val="dk1"/>
              </a:buClr>
              <a:buSzPts val="2800"/>
              <a:buNone/>
            </a:pPr>
            <a:endParaRPr b="0" dirty="0"/>
          </a:p>
          <a:p>
            <a:pPr marL="342900" lvl="0" indent="-342900" algn="l" rtl="0">
              <a:spcBef>
                <a:spcPts val="560"/>
              </a:spcBef>
              <a:spcAft>
                <a:spcPts val="0"/>
              </a:spcAft>
              <a:buClr>
                <a:schemeClr val="dk1"/>
              </a:buClr>
              <a:buSzPts val="2800"/>
              <a:buChar char="•"/>
            </a:pPr>
            <a:r>
              <a:rPr lang="en-US" b="0" dirty="0"/>
              <a:t>Baseline, ascent, descent, size, weight, and x-height.</a:t>
            </a:r>
            <a:endParaRPr lang="en-US" dirty="0"/>
          </a:p>
          <a:p>
            <a:pPr marL="342900" lvl="0" indent="-342900" algn="l" rtl="0">
              <a:spcBef>
                <a:spcPts val="560"/>
              </a:spcBef>
              <a:spcAft>
                <a:spcPts val="0"/>
              </a:spcAft>
              <a:buClr>
                <a:schemeClr val="dk1"/>
              </a:buClr>
              <a:buSzPts val="2800"/>
              <a:buChar char="•"/>
            </a:pPr>
            <a:endParaRPr b="0" dirty="0"/>
          </a:p>
          <a:p>
            <a:pPr marL="342900" lvl="0" indent="-342900" algn="l" rtl="0">
              <a:spcBef>
                <a:spcPts val="560"/>
              </a:spcBef>
              <a:spcAft>
                <a:spcPts val="0"/>
              </a:spcAft>
              <a:buClr>
                <a:schemeClr val="dk1"/>
              </a:buClr>
              <a:buSzPts val="2800"/>
              <a:buChar char="•"/>
            </a:pPr>
            <a:r>
              <a:rPr lang="en-US" b="0" dirty="0"/>
              <a:t>Serifs, spacing, leading</a:t>
            </a:r>
            <a:endParaRPr dirty="0"/>
          </a:p>
        </p:txBody>
      </p:sp>
      <p:pic>
        <p:nvPicPr>
          <p:cNvPr id="206" name="Google Shape;206;p15" descr="Font metrics shown within some lettering. "/>
          <p:cNvPicPr preferRelativeResize="0"/>
          <p:nvPr/>
        </p:nvPicPr>
        <p:blipFill rotWithShape="1">
          <a:blip r:embed="rId3">
            <a:alphaModFix/>
          </a:blip>
          <a:srcRect/>
          <a:stretch/>
        </p:blipFill>
        <p:spPr>
          <a:xfrm>
            <a:off x="3937373" y="1752600"/>
            <a:ext cx="5206627" cy="281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17"/>
          <p:cNvSpPr txBox="1">
            <a:spLocks noGrp="1"/>
          </p:cNvSpPr>
          <p:nvPr>
            <p:ph type="body" idx="1"/>
          </p:nvPr>
        </p:nvSpPr>
        <p:spPr>
          <a:xfrm>
            <a:off x="3057620" y="702505"/>
            <a:ext cx="5175117" cy="17850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800" b="0" dirty="0"/>
              <a:t>Serif typefaces are common for body text because the serifs help the eye traverse lines of text. Less legible for lower dpi displays</a:t>
            </a:r>
            <a:endParaRPr sz="2800" b="0" dirty="0"/>
          </a:p>
        </p:txBody>
      </p:sp>
      <p:sp>
        <p:nvSpPr>
          <p:cNvPr id="5" name="Google Shape;214;p16" descr="Letter H demonstrating the serifs at the ends of the strokes. ">
            <a:extLst>
              <a:ext uri="{FF2B5EF4-FFF2-40B4-BE49-F238E27FC236}">
                <a16:creationId xmlns:a16="http://schemas.microsoft.com/office/drawing/2014/main" id="{1132C20E-6280-4B19-A873-EC027827E5DE}"/>
              </a:ext>
            </a:extLst>
          </p:cNvPr>
          <p:cNvSpPr txBox="1"/>
          <p:nvPr/>
        </p:nvSpPr>
        <p:spPr>
          <a:xfrm>
            <a:off x="1033196" y="302515"/>
            <a:ext cx="1574470"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0" dirty="0">
                <a:solidFill>
                  <a:schemeClr val="dk1"/>
                </a:solidFill>
                <a:latin typeface="Times New Roman"/>
                <a:ea typeface="Times New Roman"/>
                <a:cs typeface="Times New Roman"/>
                <a:sym typeface="Times New Roman"/>
              </a:rPr>
              <a:t>H</a:t>
            </a:r>
            <a:endParaRPr dirty="0"/>
          </a:p>
        </p:txBody>
      </p:sp>
      <p:sp>
        <p:nvSpPr>
          <p:cNvPr id="6" name="Google Shape;215;p16" descr="Letter H demonstrating sans serifs typefaces which have no decoration at the ends of the strokes. ">
            <a:extLst>
              <a:ext uri="{FF2B5EF4-FFF2-40B4-BE49-F238E27FC236}">
                <a16:creationId xmlns:a16="http://schemas.microsoft.com/office/drawing/2014/main" id="{714064BB-DC04-4DEF-A715-A7AA2E841510}"/>
              </a:ext>
            </a:extLst>
          </p:cNvPr>
          <p:cNvSpPr txBox="1"/>
          <p:nvPr/>
        </p:nvSpPr>
        <p:spPr>
          <a:xfrm>
            <a:off x="1039863" y="3480074"/>
            <a:ext cx="1574470"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0" dirty="0">
                <a:solidFill>
                  <a:schemeClr val="dk1"/>
                </a:solidFill>
                <a:latin typeface="Arial"/>
                <a:ea typeface="Arial"/>
                <a:cs typeface="Arial"/>
                <a:sym typeface="Arial"/>
              </a:rPr>
              <a:t>H</a:t>
            </a:r>
            <a:endParaRPr dirty="0"/>
          </a:p>
        </p:txBody>
      </p:sp>
      <p:sp>
        <p:nvSpPr>
          <p:cNvPr id="9" name="Google Shape;223;p17">
            <a:extLst>
              <a:ext uri="{FF2B5EF4-FFF2-40B4-BE49-F238E27FC236}">
                <a16:creationId xmlns:a16="http://schemas.microsoft.com/office/drawing/2014/main" id="{00ED7686-0BF5-412F-9B8F-762D1B8C8202}"/>
              </a:ext>
            </a:extLst>
          </p:cNvPr>
          <p:cNvSpPr txBox="1">
            <a:spLocks/>
          </p:cNvSpPr>
          <p:nvPr/>
        </p:nvSpPr>
        <p:spPr>
          <a:xfrm>
            <a:off x="3119405" y="3860204"/>
            <a:ext cx="4966855" cy="184734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1"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640"/>
              </a:spcBef>
              <a:buSzPts val="3200"/>
              <a:buFont typeface="Arial"/>
              <a:buNone/>
            </a:pPr>
            <a:r>
              <a:rPr lang="en-US" sz="2800" b="0" dirty="0"/>
              <a:t>Sans serif typefaces are useful for short blocks of large point size, such as for titles and headings</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8"/>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Serif and X-height Examples (30 pt)</a:t>
            </a:r>
            <a:endParaRPr/>
          </a:p>
        </p:txBody>
      </p:sp>
      <p:sp>
        <p:nvSpPr>
          <p:cNvPr id="230" name="Google Shape;230;p18"/>
          <p:cNvSpPr txBox="1">
            <a:spLocks noGrp="1"/>
          </p:cNvSpPr>
          <p:nvPr>
            <p:ph type="body" idx="1"/>
          </p:nvPr>
        </p:nvSpPr>
        <p:spPr>
          <a:xfrm>
            <a:off x="457200" y="1600200"/>
            <a:ext cx="86868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None/>
            </a:pPr>
            <a:endParaRPr sz="3000" b="0" dirty="0">
              <a:latin typeface="Times"/>
              <a:ea typeface="Times"/>
              <a:cs typeface="Times"/>
              <a:sym typeface="Times"/>
            </a:endParaRPr>
          </a:p>
          <a:p>
            <a:pPr marL="0" lvl="0" indent="0" algn="l" rtl="0">
              <a:spcBef>
                <a:spcPts val="600"/>
              </a:spcBef>
              <a:spcAft>
                <a:spcPts val="0"/>
              </a:spcAft>
              <a:buClr>
                <a:schemeClr val="dk1"/>
              </a:buClr>
              <a:buSzPts val="3000"/>
              <a:buNone/>
            </a:pPr>
            <a:r>
              <a:rPr lang="en-US" sz="3000" b="0" dirty="0">
                <a:latin typeface="Times"/>
                <a:ea typeface="Times"/>
                <a:cs typeface="Times"/>
                <a:sym typeface="Times"/>
              </a:rPr>
              <a:t>Lorem ipsum dolor sit </a:t>
            </a:r>
            <a:r>
              <a:rPr lang="en-US" sz="3000" b="0" dirty="0" err="1">
                <a:latin typeface="Times"/>
                <a:ea typeface="Times"/>
                <a:cs typeface="Times"/>
                <a:sym typeface="Times"/>
              </a:rPr>
              <a:t>amet</a:t>
            </a:r>
            <a:r>
              <a:rPr lang="en-US" sz="3000" b="0" dirty="0">
                <a:latin typeface="Times"/>
                <a:ea typeface="Times"/>
                <a:cs typeface="Times"/>
                <a:sym typeface="Times"/>
              </a:rPr>
              <a:t>		(Times)</a:t>
            </a:r>
            <a:endParaRPr sz="3000" b="0" dirty="0"/>
          </a:p>
          <a:p>
            <a:pPr marL="0" lvl="0" indent="0" algn="l" rtl="0">
              <a:spcBef>
                <a:spcPts val="600"/>
              </a:spcBef>
              <a:spcAft>
                <a:spcPts val="0"/>
              </a:spcAft>
              <a:buClr>
                <a:schemeClr val="dk1"/>
              </a:buClr>
              <a:buSzPts val="3000"/>
              <a:buNone/>
            </a:pPr>
            <a:r>
              <a:rPr lang="en-US" sz="3000" b="0" dirty="0">
                <a:latin typeface="Georgia"/>
                <a:ea typeface="Georgia"/>
                <a:cs typeface="Georgia"/>
                <a:sym typeface="Georgia"/>
              </a:rPr>
              <a:t>Lorem ipsum dolor sit </a:t>
            </a:r>
            <a:r>
              <a:rPr lang="en-US" sz="3000" b="0" dirty="0" err="1">
                <a:latin typeface="Georgia"/>
                <a:ea typeface="Georgia"/>
                <a:cs typeface="Georgia"/>
                <a:sym typeface="Georgia"/>
              </a:rPr>
              <a:t>amet</a:t>
            </a:r>
            <a:r>
              <a:rPr lang="en-US" sz="3000" b="0" dirty="0">
                <a:latin typeface="Georgia"/>
                <a:ea typeface="Georgia"/>
                <a:cs typeface="Georgia"/>
                <a:sym typeface="Georgia"/>
              </a:rPr>
              <a:t>	(Georgia)*</a:t>
            </a:r>
            <a:endParaRPr sz="3000" b="0" dirty="0">
              <a:latin typeface="Courier New"/>
              <a:ea typeface="Courier New"/>
              <a:cs typeface="Courier New"/>
              <a:sym typeface="Courier New"/>
            </a:endParaRPr>
          </a:p>
          <a:p>
            <a:pPr marL="0" lvl="0" indent="0" algn="l" rtl="0">
              <a:spcBef>
                <a:spcPts val="600"/>
              </a:spcBef>
              <a:spcAft>
                <a:spcPts val="0"/>
              </a:spcAft>
              <a:buClr>
                <a:schemeClr val="dk1"/>
              </a:buClr>
              <a:buSzPts val="3000"/>
              <a:buNone/>
            </a:pPr>
            <a:endParaRPr sz="3000" b="0" dirty="0">
              <a:latin typeface="Courier New"/>
              <a:ea typeface="Courier New"/>
              <a:cs typeface="Courier New"/>
              <a:sym typeface="Courier New"/>
            </a:endParaRPr>
          </a:p>
          <a:p>
            <a:pPr marL="0" lvl="0" indent="0" algn="l" rtl="0">
              <a:spcBef>
                <a:spcPts val="600"/>
              </a:spcBef>
              <a:spcAft>
                <a:spcPts val="0"/>
              </a:spcAft>
              <a:buClr>
                <a:schemeClr val="dk1"/>
              </a:buClr>
              <a:buSzPts val="3000"/>
              <a:buNone/>
            </a:pPr>
            <a:r>
              <a:rPr lang="en-US" sz="3000" b="0" dirty="0">
                <a:latin typeface="Arial"/>
                <a:ea typeface="Arial"/>
                <a:cs typeface="Arial"/>
                <a:sym typeface="Arial"/>
              </a:rPr>
              <a:t>Lorem ipsum dolor sit </a:t>
            </a:r>
            <a:r>
              <a:rPr lang="en-US" sz="3000" b="0" dirty="0" err="1">
                <a:latin typeface="Arial"/>
                <a:ea typeface="Arial"/>
                <a:cs typeface="Arial"/>
                <a:sym typeface="Arial"/>
              </a:rPr>
              <a:t>amet</a:t>
            </a:r>
            <a:r>
              <a:rPr lang="en-US" sz="3000" b="0" dirty="0">
                <a:latin typeface="Arial"/>
                <a:ea typeface="Arial"/>
                <a:cs typeface="Arial"/>
                <a:sym typeface="Arial"/>
              </a:rPr>
              <a:t>	(Arial)</a:t>
            </a:r>
            <a:endParaRPr sz="3000" b="0" dirty="0"/>
          </a:p>
          <a:p>
            <a:pPr marL="0" lvl="0" indent="0" algn="l" rtl="0">
              <a:spcBef>
                <a:spcPts val="600"/>
              </a:spcBef>
              <a:spcAft>
                <a:spcPts val="0"/>
              </a:spcAft>
              <a:buClr>
                <a:schemeClr val="dk1"/>
              </a:buClr>
              <a:buSzPts val="3000"/>
              <a:buNone/>
            </a:pPr>
            <a:r>
              <a:rPr lang="en-US" sz="3000" b="0" dirty="0">
                <a:latin typeface="Verdana"/>
                <a:ea typeface="Verdana"/>
                <a:cs typeface="Verdana"/>
                <a:sym typeface="Verdana"/>
              </a:rPr>
              <a:t>Lorem ipsum dolor sit </a:t>
            </a:r>
            <a:r>
              <a:rPr lang="en-US" sz="3000" b="0" dirty="0" err="1">
                <a:latin typeface="Verdana"/>
                <a:ea typeface="Verdana"/>
                <a:cs typeface="Verdana"/>
                <a:sym typeface="Verdana"/>
              </a:rPr>
              <a:t>amet</a:t>
            </a:r>
            <a:r>
              <a:rPr lang="en-US" sz="3000" b="0" dirty="0">
                <a:latin typeface="Verdana"/>
                <a:ea typeface="Verdana"/>
                <a:cs typeface="Verdana"/>
                <a:sym typeface="Verdana"/>
              </a:rPr>
              <a:t>	(Verdana)*</a:t>
            </a:r>
            <a:endParaRPr dirty="0"/>
          </a:p>
          <a:p>
            <a:pPr marL="0" lvl="0" indent="0" algn="l" rtl="0">
              <a:spcBef>
                <a:spcPts val="600"/>
              </a:spcBef>
              <a:spcAft>
                <a:spcPts val="0"/>
              </a:spcAft>
              <a:buClr>
                <a:schemeClr val="dk1"/>
              </a:buClr>
              <a:buSzPts val="3000"/>
              <a:buNone/>
            </a:pPr>
            <a:endParaRPr sz="3000" b="0" dirty="0">
              <a:latin typeface="Courier New"/>
              <a:ea typeface="Courier New"/>
              <a:cs typeface="Courier New"/>
              <a:sym typeface="Courier New"/>
            </a:endParaRPr>
          </a:p>
          <a:p>
            <a:pPr marL="0" lvl="0" indent="0" algn="l" rtl="0">
              <a:spcBef>
                <a:spcPts val="600"/>
              </a:spcBef>
              <a:spcAft>
                <a:spcPts val="0"/>
              </a:spcAft>
              <a:buClr>
                <a:schemeClr val="dk1"/>
              </a:buClr>
              <a:buSzPts val="3000"/>
              <a:buNone/>
            </a:pPr>
            <a:endParaRPr sz="3000" b="0" dirty="0">
              <a:latin typeface="Georgia"/>
              <a:ea typeface="Georgia"/>
              <a:cs typeface="Georgia"/>
              <a:sym typeface="Georgia"/>
            </a:endParaRPr>
          </a:p>
          <a:p>
            <a:pPr marL="0" lvl="0" indent="0" algn="l" rtl="0">
              <a:spcBef>
                <a:spcPts val="600"/>
              </a:spcBef>
              <a:spcAft>
                <a:spcPts val="0"/>
              </a:spcAft>
              <a:buClr>
                <a:schemeClr val="dk1"/>
              </a:buClr>
              <a:buSzPts val="3000"/>
              <a:buNone/>
            </a:pPr>
            <a:endParaRPr sz="3000" b="0" dirty="0"/>
          </a:p>
          <a:p>
            <a:pPr marL="0" lvl="0" indent="0" algn="l" rtl="0">
              <a:spcBef>
                <a:spcPts val="600"/>
              </a:spcBef>
              <a:spcAft>
                <a:spcPts val="0"/>
              </a:spcAft>
              <a:buClr>
                <a:schemeClr val="dk1"/>
              </a:buClr>
              <a:buSzPts val="3000"/>
              <a:buNone/>
            </a:pPr>
            <a:endParaRPr sz="3000"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9"/>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Spacing</a:t>
            </a:r>
            <a:endParaRPr/>
          </a:p>
        </p:txBody>
      </p:sp>
      <p:sp>
        <p:nvSpPr>
          <p:cNvPr id="237" name="Google Shape;237;p19"/>
          <p:cNvSpPr txBox="1">
            <a:spLocks noGrp="1"/>
          </p:cNvSpPr>
          <p:nvPr>
            <p:ph type="body" idx="1"/>
          </p:nvPr>
        </p:nvSpPr>
        <p:spPr>
          <a:xfrm>
            <a:off x="4876800" y="4953000"/>
            <a:ext cx="4038600" cy="60959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b="0" dirty="0">
                <a:latin typeface="Courier New"/>
                <a:ea typeface="Courier New"/>
                <a:cs typeface="Courier New"/>
                <a:sym typeface="Courier New"/>
              </a:rPr>
              <a:t>Monospaced type have same width (Courier)</a:t>
            </a:r>
            <a:endParaRPr sz="2400" dirty="0"/>
          </a:p>
        </p:txBody>
      </p:sp>
      <p:pic>
        <p:nvPicPr>
          <p:cNvPr id="238" name="Google Shape;238;p19" descr="Monospaced typefaces use the same width for every character whereas proportional typefaces adjust the space to the width of the letter, for example, the letters i and m."/>
          <p:cNvPicPr preferRelativeResize="0"/>
          <p:nvPr/>
        </p:nvPicPr>
        <p:blipFill rotWithShape="1">
          <a:blip r:embed="rId3">
            <a:alphaModFix/>
          </a:blip>
          <a:srcRect/>
          <a:stretch/>
        </p:blipFill>
        <p:spPr>
          <a:xfrm>
            <a:off x="2160776" y="3124200"/>
            <a:ext cx="5002024" cy="1600200"/>
          </a:xfrm>
          <a:prstGeom prst="rect">
            <a:avLst/>
          </a:prstGeom>
          <a:noFill/>
          <a:ln>
            <a:noFill/>
          </a:ln>
        </p:spPr>
      </p:pic>
      <p:sp>
        <p:nvSpPr>
          <p:cNvPr id="239" name="Google Shape;239;p19"/>
          <p:cNvSpPr txBox="1"/>
          <p:nvPr/>
        </p:nvSpPr>
        <p:spPr>
          <a:xfrm>
            <a:off x="457199" y="1981200"/>
            <a:ext cx="3669957" cy="83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r>
              <a:rPr lang="en-US" sz="2400" b="0" dirty="0">
                <a:solidFill>
                  <a:schemeClr val="dk1"/>
                </a:solidFill>
                <a:latin typeface="Gill Sans"/>
                <a:ea typeface="Gill Sans"/>
                <a:cs typeface="Gill Sans"/>
                <a:sym typeface="Gill Sans"/>
              </a:rPr>
              <a:t>Proportional </a:t>
            </a:r>
            <a:r>
              <a:rPr lang="en-US" sz="2400" dirty="0">
                <a:solidFill>
                  <a:schemeClr val="dk1"/>
                </a:solidFill>
                <a:latin typeface="Gill Sans"/>
                <a:ea typeface="Gill Sans"/>
                <a:cs typeface="Gill Sans"/>
                <a:sym typeface="Gill Sans"/>
              </a:rPr>
              <a:t>typefaces</a:t>
            </a:r>
            <a:r>
              <a:rPr lang="en-US" sz="2400" b="0" dirty="0">
                <a:solidFill>
                  <a:schemeClr val="dk1"/>
                </a:solidFill>
                <a:latin typeface="Gill Sans"/>
                <a:ea typeface="Gill Sans"/>
                <a:cs typeface="Gill Sans"/>
                <a:sym typeface="Gill Sans"/>
              </a:rPr>
              <a:t> have varying widths (Gill Sans)</a:t>
            </a:r>
            <a:endParaRPr dirty="0"/>
          </a:p>
          <a:p>
            <a:pPr marL="342900" marR="0" lvl="0" indent="-139700" algn="l" rtl="0">
              <a:spcBef>
                <a:spcPts val="640"/>
              </a:spcBef>
              <a:spcAft>
                <a:spcPts val="0"/>
              </a:spcAft>
              <a:buClr>
                <a:schemeClr val="dk1"/>
              </a:buClr>
              <a:buSzPts val="3200"/>
              <a:buFont typeface="Arial"/>
              <a:buNone/>
            </a:pPr>
            <a:endParaRPr sz="3200" b="1" dirty="0">
              <a:solidFill>
                <a:schemeClr val="dk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A9EE1716-F4A8-0FF7-9F67-95E4CFE29A14}"/>
            </a:ext>
          </a:extLst>
        </p:cNvPr>
        <p:cNvGrpSpPr/>
        <p:nvPr/>
      </p:nvGrpSpPr>
      <p:grpSpPr>
        <a:xfrm>
          <a:off x="0" y="0"/>
          <a:ext cx="0" cy="0"/>
          <a:chOff x="0" y="0"/>
          <a:chExt cx="0" cy="0"/>
        </a:xfrm>
      </p:grpSpPr>
      <p:sp>
        <p:nvSpPr>
          <p:cNvPr id="245" name="Google Shape;245;p20">
            <a:extLst>
              <a:ext uri="{FF2B5EF4-FFF2-40B4-BE49-F238E27FC236}">
                <a16:creationId xmlns:a16="http://schemas.microsoft.com/office/drawing/2014/main" id="{41844D3E-9E09-B00A-E6AF-9185F56D7040}"/>
              </a:ext>
            </a:extLst>
          </p:cNvPr>
          <p:cNvSpPr txBox="1">
            <a:spLocks noGrp="1"/>
          </p:cNvSpPr>
          <p:nvPr>
            <p:ph type="title"/>
          </p:nvPr>
        </p:nvSpPr>
        <p:spPr>
          <a:xfrm>
            <a:off x="220760" y="5200323"/>
            <a:ext cx="8448675" cy="1051560"/>
          </a:xfrm>
          <a:prstGeom prst="rect">
            <a:avLst/>
          </a:prstGeom>
          <a:noFill/>
          <a:ln>
            <a:noFill/>
          </a:ln>
        </p:spPr>
        <p:txBody>
          <a:bodyPr spcFirstLastPara="1" wrap="square" lIns="91425" tIns="45700" rIns="91425" bIns="45700" anchor="ctr" anchorCtr="0">
            <a:noAutofit/>
          </a:bodyPr>
          <a:lstStyle/>
          <a:p>
            <a:r>
              <a:rPr lang="en-US" sz="2400" b="1" dirty="0">
                <a:latin typeface="Gill Sans" panose="020B0604020202020204" charset="0"/>
              </a:rPr>
              <a:t>Leading</a:t>
            </a:r>
            <a:r>
              <a:rPr lang="en-US" sz="2400" dirty="0">
                <a:latin typeface="Gill Sans" panose="020B0604020202020204" charset="0"/>
              </a:rPr>
              <a:t> is the distance between the baselines of two adjacent lines of text. </a:t>
            </a:r>
            <a:r>
              <a:rPr lang="en-US" sz="2400" dirty="0">
                <a:solidFill>
                  <a:srgbClr val="333333"/>
                </a:solidFill>
                <a:latin typeface="Gill Sans" panose="020B0604020202020204" charset="0"/>
                <a:ea typeface="Arial"/>
                <a:cs typeface="Arial"/>
                <a:sym typeface="Arial"/>
              </a:rPr>
              <a:t>The default is typically 120% (or 150%) of the point size. For example, 12-point leading for a font size of 10-points.  </a:t>
            </a:r>
            <a:endParaRPr sz="2400" dirty="0">
              <a:latin typeface="Gill Sans" panose="020B0604020202020204" charset="0"/>
            </a:endParaRPr>
          </a:p>
        </p:txBody>
      </p:sp>
      <p:pic>
        <p:nvPicPr>
          <p:cNvPr id="3074" name="Picture 2" descr="A visual depicting the leading between a heading and sub-heading. Leading that is too small conserves screen space but reduces readability. ">
            <a:extLst>
              <a:ext uri="{FF2B5EF4-FFF2-40B4-BE49-F238E27FC236}">
                <a16:creationId xmlns:a16="http://schemas.microsoft.com/office/drawing/2014/main" id="{D93ACEEB-B575-84AC-72BB-DE63964F9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46" b="10909"/>
          <a:stretch>
            <a:fillRect/>
          </a:stretch>
        </p:blipFill>
        <p:spPr bwMode="auto">
          <a:xfrm>
            <a:off x="347662" y="793432"/>
            <a:ext cx="8448675"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A53D30-5133-73FD-304D-9D7CEA3684B8}"/>
              </a:ext>
            </a:extLst>
          </p:cNvPr>
          <p:cNvSpPr txBox="1"/>
          <p:nvPr/>
        </p:nvSpPr>
        <p:spPr>
          <a:xfrm>
            <a:off x="1255947" y="434047"/>
            <a:ext cx="7349320" cy="307777"/>
          </a:xfrm>
          <a:prstGeom prst="rect">
            <a:avLst/>
          </a:prstGeom>
          <a:noFill/>
        </p:spPr>
        <p:txBody>
          <a:bodyPr wrap="square">
            <a:spAutoFit/>
          </a:bodyPr>
          <a:lstStyle/>
          <a:p>
            <a:pPr marL="0" indent="0">
              <a:spcBef>
                <a:spcPts val="0"/>
              </a:spcBef>
            </a:pPr>
            <a:r>
              <a:rPr lang="en-US" dirty="0"/>
              <a:t>Source https://xd.adobe.com/ideas/process/ui-design/typography-in-ui-design/</a:t>
            </a:r>
          </a:p>
        </p:txBody>
      </p:sp>
    </p:spTree>
    <p:extLst>
      <p:ext uri="{BB962C8B-B14F-4D97-AF65-F5344CB8AC3E}">
        <p14:creationId xmlns:p14="http://schemas.microsoft.com/office/powerpoint/2010/main" val="244389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5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8"/>
          <p:cNvSpPr txBox="1">
            <a:spLocks noGrp="1"/>
          </p:cNvSpPr>
          <p:nvPr>
            <p:ph type="title"/>
          </p:nvPr>
        </p:nvSpPr>
        <p:spPr>
          <a:xfrm>
            <a:off x="771525" y="1967266"/>
            <a:ext cx="1971675" cy="2547257"/>
          </a:xfrm>
          <a:prstGeom prst="rect">
            <a:avLst/>
          </a:prstGeom>
          <a:noFill/>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100" kern="1200">
                <a:solidFill>
                  <a:srgbClr val="FFFFFF"/>
                </a:solidFill>
                <a:latin typeface="+mj-lt"/>
                <a:ea typeface="+mj-ea"/>
                <a:cs typeface="+mj-cs"/>
              </a:rPr>
              <a:t>Cover Letter in Times</a:t>
            </a:r>
            <a:endParaRPr lang="en-US" sz="3100" kern="1200">
              <a:solidFill>
                <a:srgbClr val="FFFFFF"/>
              </a:solidFill>
              <a:latin typeface="+mj-lt"/>
              <a:ea typeface="+mj-ea"/>
              <a:cs typeface="+mj-cs"/>
              <a:sym typeface="Times"/>
            </a:endParaRPr>
          </a:p>
        </p:txBody>
      </p:sp>
      <p:pic>
        <p:nvPicPr>
          <p:cNvPr id="9" name="Picture 8" descr="A cover letter written using the Time News Roman typeface. ">
            <a:extLst>
              <a:ext uri="{FF2B5EF4-FFF2-40B4-BE49-F238E27FC236}">
                <a16:creationId xmlns:a16="http://schemas.microsoft.com/office/drawing/2014/main" id="{05C5BABE-06C2-4958-9C43-7A010967A6A5}"/>
              </a:ext>
            </a:extLst>
          </p:cNvPr>
          <p:cNvPicPr>
            <a:picLocks noChangeAspect="1"/>
          </p:cNvPicPr>
          <p:nvPr/>
        </p:nvPicPr>
        <p:blipFill rotWithShape="1">
          <a:blip r:embed="rId3"/>
          <a:srcRect l="11317" t="16061" r="15604" b="14646"/>
          <a:stretch/>
        </p:blipFill>
        <p:spPr>
          <a:xfrm>
            <a:off x="3605472" y="1048109"/>
            <a:ext cx="5085525" cy="4761782"/>
          </a:xfrm>
          <a:prstGeom prst="rect">
            <a:avLst/>
          </a:prstGeom>
        </p:spPr>
      </p:pic>
    </p:spTree>
    <p:extLst>
      <p:ext uri="{BB962C8B-B14F-4D97-AF65-F5344CB8AC3E}">
        <p14:creationId xmlns:p14="http://schemas.microsoft.com/office/powerpoint/2010/main" val="70802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318655" y="1669473"/>
            <a:ext cx="3588328" cy="287468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dirty="0"/>
              <a:t>How does typographic choices impact readability?</a:t>
            </a:r>
            <a:endParaRPr sz="3000" dirty="0"/>
          </a:p>
        </p:txBody>
      </p:sp>
      <p:pic>
        <p:nvPicPr>
          <p:cNvPr id="257" name="Google Shape;257;p21" descr="Eye movements when reading consist of fixations and saccades. "/>
          <p:cNvPicPr preferRelativeResize="0">
            <a:picLocks noChangeAspect="1"/>
          </p:cNvPicPr>
          <p:nvPr/>
        </p:nvPicPr>
        <p:blipFill rotWithShape="1">
          <a:blip r:embed="rId3">
            <a:alphaModFix/>
          </a:blip>
          <a:srcRect t="12087" b="19048"/>
          <a:stretch/>
        </p:blipFill>
        <p:spPr>
          <a:xfrm>
            <a:off x="4422344" y="1904744"/>
            <a:ext cx="4721656" cy="2438657"/>
          </a:xfrm>
          <a:prstGeom prst="rect">
            <a:avLst/>
          </a:prstGeom>
          <a:noFill/>
          <a:ln>
            <a:noFill/>
          </a:ln>
        </p:spPr>
      </p:pic>
      <p:sp>
        <p:nvSpPr>
          <p:cNvPr id="258" name="Google Shape;258;p21"/>
          <p:cNvSpPr/>
          <p:nvPr/>
        </p:nvSpPr>
        <p:spPr>
          <a:xfrm>
            <a:off x="4798509" y="6479880"/>
            <a:ext cx="3969326" cy="2154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dirty="0">
                <a:solidFill>
                  <a:schemeClr val="dk1"/>
                </a:solidFill>
                <a:latin typeface="Arial"/>
                <a:ea typeface="Arial"/>
                <a:cs typeface="Arial"/>
                <a:sym typeface="Arial"/>
              </a:rPr>
              <a:t>https://www.slideshare.net/megaerathefury/eye-movement-control-during-reading</a:t>
            </a:r>
            <a:endParaRPr sz="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0" y="1814942"/>
            <a:ext cx="3622963" cy="18196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dirty="0"/>
              <a:t>Literature gives mixed results</a:t>
            </a:r>
          </a:p>
        </p:txBody>
      </p:sp>
      <p:sp>
        <p:nvSpPr>
          <p:cNvPr id="272" name="Google Shape;272;p23"/>
          <p:cNvSpPr txBox="1">
            <a:spLocks noGrp="1"/>
          </p:cNvSpPr>
          <p:nvPr>
            <p:ph type="body" idx="1"/>
          </p:nvPr>
        </p:nvSpPr>
        <p:spPr>
          <a:xfrm>
            <a:off x="4274125" y="1662544"/>
            <a:ext cx="4578927" cy="25447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sz="2400" b="0" dirty="0"/>
              <a:t>Mixed results between serif and sans serif typefaces (1, 2).  If there was a difference, readability was slightly better with serif fonts but users preferred sans serif fonts.</a:t>
            </a:r>
            <a:endParaRPr lang="en-US" sz="2400" dirty="0"/>
          </a:p>
        </p:txBody>
      </p:sp>
      <p:sp>
        <p:nvSpPr>
          <p:cNvPr id="6" name="Google Shape;273;p23">
            <a:extLst>
              <a:ext uri="{FF2B5EF4-FFF2-40B4-BE49-F238E27FC236}">
                <a16:creationId xmlns:a16="http://schemas.microsoft.com/office/drawing/2014/main" id="{1F99E447-EBF1-4FD2-A340-47C31D074CD3}"/>
              </a:ext>
            </a:extLst>
          </p:cNvPr>
          <p:cNvSpPr/>
          <p:nvPr/>
        </p:nvSpPr>
        <p:spPr>
          <a:xfrm>
            <a:off x="4294907" y="4329546"/>
            <a:ext cx="4731327"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Gill Sans"/>
                <a:ea typeface="Gill Sans"/>
                <a:cs typeface="Gill Sans"/>
                <a:sym typeface="Gill Sans"/>
              </a:rPr>
              <a:t>1. </a:t>
            </a:r>
            <a:r>
              <a:rPr lang="en-US" dirty="0" err="1">
                <a:solidFill>
                  <a:schemeClr val="dk1"/>
                </a:solidFill>
                <a:latin typeface="Gill Sans"/>
                <a:ea typeface="Gill Sans"/>
                <a:cs typeface="Gill Sans"/>
                <a:sym typeface="Gill Sans"/>
              </a:rPr>
              <a:t>Boyarski</a:t>
            </a:r>
            <a:r>
              <a:rPr lang="en-US" dirty="0">
                <a:solidFill>
                  <a:schemeClr val="dk1"/>
                </a:solidFill>
                <a:latin typeface="Gill Sans"/>
                <a:ea typeface="Gill Sans"/>
                <a:cs typeface="Gill Sans"/>
                <a:sym typeface="Gill Sans"/>
              </a:rPr>
              <a:t>, D., et al.  A study of fonts designed for screen display. </a:t>
            </a:r>
            <a:r>
              <a:rPr lang="en-US" i="1" dirty="0">
                <a:solidFill>
                  <a:schemeClr val="dk1"/>
                </a:solidFill>
                <a:latin typeface="Gill Sans"/>
                <a:ea typeface="Gill Sans"/>
                <a:cs typeface="Gill Sans"/>
                <a:sym typeface="Gill Sans"/>
              </a:rPr>
              <a:t>CHI</a:t>
            </a:r>
            <a:r>
              <a:rPr lang="en-US" dirty="0">
                <a:solidFill>
                  <a:schemeClr val="dk1"/>
                </a:solidFill>
                <a:latin typeface="Gill Sans"/>
                <a:ea typeface="Gill Sans"/>
                <a:cs typeface="Gill Sans"/>
                <a:sym typeface="Gill Sans"/>
              </a:rPr>
              <a:t>, 1998, 87-94.</a:t>
            </a:r>
          </a:p>
          <a:p>
            <a:pPr marL="0" marR="0" lvl="0" indent="0" algn="l" rtl="0">
              <a:spcBef>
                <a:spcPts val="0"/>
              </a:spcBef>
              <a:spcAft>
                <a:spcPts val="0"/>
              </a:spcAft>
              <a:buNone/>
            </a:pPr>
            <a:endParaRPr lang="en-US" sz="400" dirty="0"/>
          </a:p>
          <a:p>
            <a:pPr marL="0" marR="0" lvl="0" indent="0" algn="l" rtl="0">
              <a:spcBef>
                <a:spcPts val="0"/>
              </a:spcBef>
              <a:spcAft>
                <a:spcPts val="0"/>
              </a:spcAft>
              <a:buNone/>
            </a:pPr>
            <a:r>
              <a:rPr lang="en-US" dirty="0">
                <a:solidFill>
                  <a:schemeClr val="dk1"/>
                </a:solidFill>
                <a:latin typeface="Gill Sans"/>
                <a:ea typeface="Gill Sans"/>
                <a:cs typeface="Gill Sans"/>
                <a:sym typeface="Gill Sans"/>
              </a:rPr>
              <a:t>2. Tullis, T.S., et al. Readability of fonts in the windows environment. </a:t>
            </a:r>
            <a:r>
              <a:rPr lang="en-US" i="1" dirty="0">
                <a:solidFill>
                  <a:schemeClr val="dk1"/>
                </a:solidFill>
                <a:latin typeface="Gill Sans"/>
                <a:ea typeface="Gill Sans"/>
                <a:cs typeface="Gill Sans"/>
                <a:sym typeface="Gill Sans"/>
              </a:rPr>
              <a:t>CHI</a:t>
            </a:r>
            <a:r>
              <a:rPr lang="en-US" dirty="0">
                <a:solidFill>
                  <a:schemeClr val="dk1"/>
                </a:solidFill>
                <a:latin typeface="Gill Sans"/>
                <a:ea typeface="Gill Sans"/>
                <a:cs typeface="Gill Sans"/>
                <a:sym typeface="Gill Sans"/>
              </a:rPr>
              <a:t>, 1995, 127-128.</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17765" y="346359"/>
            <a:ext cx="4520044" cy="1050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0" dirty="0">
                <a:solidFill>
                  <a:schemeClr val="dk1"/>
                </a:solidFill>
              </a:rPr>
              <a:t>Practical </a:t>
            </a:r>
            <a:br>
              <a:rPr lang="en-US" b="0" dirty="0">
                <a:solidFill>
                  <a:schemeClr val="dk1"/>
                </a:solidFill>
              </a:rPr>
            </a:br>
            <a:r>
              <a:rPr lang="en-US" b="0" dirty="0">
                <a:solidFill>
                  <a:schemeClr val="dk1"/>
                </a:solidFill>
              </a:rPr>
              <a:t>Considerations</a:t>
            </a:r>
            <a:endParaRPr dirty="0"/>
          </a:p>
        </p:txBody>
      </p:sp>
      <p:sp>
        <p:nvSpPr>
          <p:cNvPr id="279" name="Google Shape;279;p24"/>
          <p:cNvSpPr txBox="1">
            <a:spLocks noGrp="1"/>
          </p:cNvSpPr>
          <p:nvPr>
            <p:ph type="body" idx="1"/>
          </p:nvPr>
        </p:nvSpPr>
        <p:spPr>
          <a:xfrm>
            <a:off x="481446" y="2141279"/>
            <a:ext cx="4436917"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dirty="0"/>
              <a:t>Goals: </a:t>
            </a:r>
            <a:r>
              <a:rPr lang="en-US" sz="2400" b="0" dirty="0"/>
              <a:t>Legibility, readability, or evoke meaning</a:t>
            </a:r>
          </a:p>
          <a:p>
            <a:pPr marL="0" lvl="0" indent="0" algn="l" rtl="0">
              <a:spcBef>
                <a:spcPts val="0"/>
              </a:spcBef>
              <a:spcAft>
                <a:spcPts val="0"/>
              </a:spcAft>
              <a:buClr>
                <a:schemeClr val="dk1"/>
              </a:buClr>
              <a:buSzPts val="2400"/>
              <a:buNone/>
            </a:pPr>
            <a:endParaRPr lang="en-US" sz="2400" dirty="0"/>
          </a:p>
          <a:p>
            <a:pPr marL="0" indent="0">
              <a:spcBef>
                <a:spcPts val="0"/>
              </a:spcBef>
              <a:buSzPts val="2400"/>
              <a:buNone/>
            </a:pPr>
            <a:r>
              <a:rPr lang="en-US" sz="2400" dirty="0"/>
              <a:t>Content</a:t>
            </a:r>
            <a:r>
              <a:rPr lang="en-US" sz="2400" b="0" dirty="0"/>
              <a:t>: code, chat messages, reports, or ad slogan?</a:t>
            </a:r>
            <a:endParaRPr lang="en-US" sz="2400" dirty="0"/>
          </a:p>
          <a:p>
            <a:pPr marL="0" indent="0">
              <a:spcBef>
                <a:spcPts val="0"/>
              </a:spcBef>
              <a:buSzPts val="2400"/>
              <a:buNone/>
            </a:pPr>
            <a:endParaRPr lang="en-US" sz="2400" dirty="0"/>
          </a:p>
          <a:p>
            <a:pPr marL="0" indent="0">
              <a:spcBef>
                <a:spcPts val="0"/>
              </a:spcBef>
              <a:buSzPts val="2400"/>
              <a:buNone/>
            </a:pPr>
            <a:r>
              <a:rPr lang="en-US" sz="2400" dirty="0"/>
              <a:t>Context</a:t>
            </a:r>
            <a:r>
              <a:rPr lang="en-US" sz="2400" b="0" dirty="0"/>
              <a:t>: on a mobile device, in a lecture room, or while driving?</a:t>
            </a:r>
            <a:endParaRPr lang="en-US" sz="2400" dirty="0"/>
          </a:p>
          <a:p>
            <a:pPr marL="0" lvl="0" indent="0" algn="l" rtl="0">
              <a:spcBef>
                <a:spcPts val="1800"/>
              </a:spcBef>
              <a:spcAft>
                <a:spcPts val="0"/>
              </a:spcAft>
              <a:buClr>
                <a:schemeClr val="dk1"/>
              </a:buClr>
              <a:buSzPts val="2400"/>
              <a:buNone/>
            </a:pPr>
            <a:r>
              <a:rPr lang="en-US" sz="2400" dirty="0"/>
              <a:t>Medium</a:t>
            </a:r>
            <a:r>
              <a:rPr lang="en-US" sz="2400" b="0" dirty="0"/>
              <a:t>: online, print, or tv?</a:t>
            </a:r>
            <a:endParaRPr dirty="0"/>
          </a:p>
        </p:txBody>
      </p:sp>
      <p:pic>
        <p:nvPicPr>
          <p:cNvPr id="280" name="Google Shape;280;p24" descr="A plethora of typeface selections in content editing tools."/>
          <p:cNvPicPr preferRelativeResize="0">
            <a:picLocks noChangeAspect="1"/>
          </p:cNvPicPr>
          <p:nvPr/>
        </p:nvPicPr>
        <p:blipFill rotWithShape="1">
          <a:blip r:embed="rId3">
            <a:alphaModFix/>
          </a:blip>
          <a:srcRect l="20716" t="12312" r="58567" b="23996"/>
          <a:stretch/>
        </p:blipFill>
        <p:spPr>
          <a:xfrm>
            <a:off x="5160818" y="399674"/>
            <a:ext cx="3878709" cy="60181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p:nvPr/>
        </p:nvSpPr>
        <p:spPr>
          <a:xfrm>
            <a:off x="2071255" y="2443427"/>
            <a:ext cx="5465618"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Gill Sans"/>
                <a:ea typeface="Gill Sans"/>
                <a:cs typeface="Gill Sans"/>
                <a:sym typeface="Gill Sans"/>
              </a:rPr>
              <a:t>Analyze type choices in several popular applications based on these considerations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1"/>
          <p:cNvSpPr/>
          <p:nvPr/>
        </p:nvSpPr>
        <p:spPr>
          <a:xfrm>
            <a:off x="400595" y="1144116"/>
            <a:ext cx="4580708" cy="44934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dk1"/>
                </a:solidFill>
                <a:latin typeface="Gill Sans" panose="020B0604020202020204" charset="0"/>
                <a:ea typeface="Roboto"/>
                <a:cs typeface="Roboto"/>
                <a:sym typeface="Roboto"/>
              </a:rPr>
              <a:t>Example 1: Maps</a:t>
            </a:r>
          </a:p>
          <a:p>
            <a:pPr marL="0" marR="0" lvl="0" indent="0" algn="l" rtl="0">
              <a:spcBef>
                <a:spcPts val="0"/>
              </a:spcBef>
              <a:spcAft>
                <a:spcPts val="0"/>
              </a:spcAft>
              <a:buNone/>
            </a:pPr>
            <a:endParaRPr lang="en-US" sz="2200" b="1" dirty="0">
              <a:solidFill>
                <a:schemeClr val="dk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200" dirty="0">
                <a:solidFill>
                  <a:schemeClr val="dk1"/>
                </a:solidFill>
                <a:latin typeface="Gill Sans" panose="020B0604020202020204" charset="0"/>
                <a:ea typeface="Roboto"/>
                <a:cs typeface="Roboto"/>
                <a:sym typeface="Roboto"/>
              </a:rPr>
              <a:t>Choose a typeface for text on an interactive map. The goal is to maximize legibility on a small screen with dense text and varied resolution.</a:t>
            </a:r>
          </a:p>
          <a:p>
            <a:pPr marL="0" marR="0" lvl="0" indent="0" algn="l" rtl="0">
              <a:spcBef>
                <a:spcPts val="0"/>
              </a:spcBef>
              <a:spcAft>
                <a:spcPts val="0"/>
              </a:spcAft>
              <a:buNone/>
            </a:pPr>
            <a:endParaRPr lang="en-US" sz="2200" dirty="0">
              <a:solidFill>
                <a:schemeClr val="dk1"/>
              </a:solidFill>
              <a:latin typeface="Gill Sans" panose="020B0604020202020204" charset="0"/>
              <a:ea typeface="Roboto"/>
              <a:cs typeface="Roboto"/>
              <a:sym typeface="Roboto"/>
            </a:endParaRPr>
          </a:p>
          <a:p>
            <a:pPr lvl="0"/>
            <a:r>
              <a:rPr lang="en-US" sz="2200" dirty="0">
                <a:solidFill>
                  <a:schemeClr val="dk1"/>
                </a:solidFill>
                <a:latin typeface="Gill Sans" panose="020B0604020202020204" charset="0"/>
                <a:ea typeface="Roboto"/>
                <a:cs typeface="Roboto"/>
                <a:sym typeface="Roboto"/>
              </a:rPr>
              <a:t>Google developed a new sans-serif typeface, Roboto, to improve legibility of dense text on a small screen and provide a modern appearance. It’s been the standard in Maps and Android since ‘14.</a:t>
            </a:r>
            <a:endParaRPr sz="2200" dirty="0">
              <a:latin typeface="Gill Sans" panose="020B0604020202020204" charset="0"/>
            </a:endParaRPr>
          </a:p>
        </p:txBody>
      </p:sp>
      <p:pic>
        <p:nvPicPr>
          <p:cNvPr id="3" name="Picture 2" descr="A screenshot of a map with dense lettering. The selected typeface, Roboto, has high legibility on a small screen with dense text. &#10;">
            <a:extLst>
              <a:ext uri="{FF2B5EF4-FFF2-40B4-BE49-F238E27FC236}">
                <a16:creationId xmlns:a16="http://schemas.microsoft.com/office/drawing/2014/main" id="{132D8107-1408-3A35-348B-8851AA81BE01}"/>
              </a:ext>
            </a:extLst>
          </p:cNvPr>
          <p:cNvPicPr>
            <a:picLocks noChangeAspect="1"/>
          </p:cNvPicPr>
          <p:nvPr/>
        </p:nvPicPr>
        <p:blipFill>
          <a:blip r:embed="rId3"/>
          <a:srcRect b="15116"/>
          <a:stretch/>
        </p:blipFill>
        <p:spPr>
          <a:xfrm>
            <a:off x="5340017" y="152400"/>
            <a:ext cx="3662612" cy="6563364"/>
          </a:xfrm>
          <a:prstGeom prst="rect">
            <a:avLst/>
          </a:prstGeom>
          <a:ln>
            <a:solidFill>
              <a:schemeClr val="bg1">
                <a:lumMod val="6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1"/>
          <p:cNvSpPr/>
          <p:nvPr/>
        </p:nvSpPr>
        <p:spPr>
          <a:xfrm>
            <a:off x="554399" y="1675516"/>
            <a:ext cx="4941054" cy="34778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dk1"/>
                </a:solidFill>
                <a:latin typeface="Gill Sans" panose="020B0604020202020204" charset="0"/>
                <a:ea typeface="Roboto"/>
                <a:cs typeface="Roboto"/>
                <a:sym typeface="Roboto"/>
              </a:rPr>
              <a:t>Example 2: Auto UIs</a:t>
            </a:r>
          </a:p>
          <a:p>
            <a:pPr marL="0" marR="0" lvl="0" indent="0" algn="l" rtl="0">
              <a:spcBef>
                <a:spcPts val="0"/>
              </a:spcBef>
              <a:spcAft>
                <a:spcPts val="0"/>
              </a:spcAft>
              <a:buNone/>
            </a:pPr>
            <a:endParaRPr lang="en-US" sz="2200" dirty="0">
              <a:solidFill>
                <a:schemeClr val="dk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200" dirty="0">
                <a:solidFill>
                  <a:schemeClr val="dk1"/>
                </a:solidFill>
                <a:latin typeface="Gill Sans" panose="020B0604020202020204" charset="0"/>
                <a:ea typeface="Roboto"/>
                <a:cs typeface="Roboto"/>
                <a:sym typeface="Roboto"/>
              </a:rPr>
              <a:t>Choose a typeface for mobile apps when driving. The goal is to maximize legibility with a glance from the driver.</a:t>
            </a:r>
          </a:p>
          <a:p>
            <a:pPr marL="0" marR="0" lvl="0" indent="0" algn="l" rtl="0">
              <a:spcBef>
                <a:spcPts val="0"/>
              </a:spcBef>
              <a:spcAft>
                <a:spcPts val="0"/>
              </a:spcAft>
              <a:buNone/>
            </a:pPr>
            <a:endParaRPr lang="en-US" sz="2200" dirty="0">
              <a:solidFill>
                <a:schemeClr val="dk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200" dirty="0">
                <a:solidFill>
                  <a:schemeClr val="dk1"/>
                </a:solidFill>
                <a:latin typeface="Gill Sans" panose="020B0604020202020204" charset="0"/>
                <a:ea typeface="Roboto"/>
                <a:cs typeface="Roboto"/>
                <a:sym typeface="Roboto"/>
              </a:rPr>
              <a:t>Android Auto, as an example, uses a sans serif typeface (Google Sans) for main text at 32+ point size, and Roboto elsewhere. Promotes glanceability while driving.</a:t>
            </a:r>
            <a:endParaRPr sz="2200" dirty="0">
              <a:latin typeface="Gill Sans" panose="020B0604020202020204" charset="0"/>
            </a:endParaRPr>
          </a:p>
        </p:txBody>
      </p:sp>
      <p:pic>
        <p:nvPicPr>
          <p:cNvPr id="6" name="Picture 5" descr="Android Auto on a mobile device where the system text uses Google Sans with a large point size to promote readability with a glance. ">
            <a:extLst>
              <a:ext uri="{FF2B5EF4-FFF2-40B4-BE49-F238E27FC236}">
                <a16:creationId xmlns:a16="http://schemas.microsoft.com/office/drawing/2014/main" id="{4CBCA7FF-EEF0-460F-A431-C0C0080CC5D0}"/>
              </a:ext>
            </a:extLst>
          </p:cNvPr>
          <p:cNvPicPr>
            <a:picLocks noChangeAspect="1"/>
          </p:cNvPicPr>
          <p:nvPr/>
        </p:nvPicPr>
        <p:blipFill>
          <a:blip r:embed="rId3"/>
          <a:stretch>
            <a:fillRect/>
          </a:stretch>
        </p:blipFill>
        <p:spPr>
          <a:xfrm>
            <a:off x="5941810" y="140017"/>
            <a:ext cx="3176063" cy="6528575"/>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AC843CCC-40F7-0B5F-0006-CE05CC15EA3D}"/>
              </a:ext>
            </a:extLst>
          </p:cNvPr>
          <p:cNvSpPr txBox="1"/>
          <p:nvPr/>
        </p:nvSpPr>
        <p:spPr>
          <a:xfrm>
            <a:off x="554399" y="5953780"/>
            <a:ext cx="4341075" cy="523220"/>
          </a:xfrm>
          <a:prstGeom prst="rect">
            <a:avLst/>
          </a:prstGeom>
          <a:noFill/>
        </p:spPr>
        <p:txBody>
          <a:bodyPr wrap="square">
            <a:spAutoFit/>
          </a:bodyPr>
          <a:lstStyle/>
          <a:p>
            <a:r>
              <a:rPr lang="en-US" dirty="0">
                <a:hlinkClick r:id="rId4"/>
              </a:rPr>
              <a:t>https://developers.google.com/cars/design/android-auto/design-system/typography</a:t>
            </a:r>
            <a:r>
              <a:rPr lang="en-US" dirty="0"/>
              <a:t> </a:t>
            </a:r>
          </a:p>
        </p:txBody>
      </p:sp>
    </p:spTree>
    <p:extLst>
      <p:ext uri="{BB962C8B-B14F-4D97-AF65-F5344CB8AC3E}">
        <p14:creationId xmlns:p14="http://schemas.microsoft.com/office/powerpoint/2010/main" val="148708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6" name="Google Shape;316;p29" descr="Google Search results use the Roboto typeface to provide high legibility on modern screens. . "/>
          <p:cNvPicPr preferRelativeResize="0">
            <a:picLocks noChangeAspect="1"/>
          </p:cNvPicPr>
          <p:nvPr/>
        </p:nvPicPr>
        <p:blipFill rotWithShape="1">
          <a:blip r:embed="rId3">
            <a:alphaModFix/>
          </a:blip>
          <a:srcRect l="17073" t="17662" r="22454" b="32959"/>
          <a:stretch/>
        </p:blipFill>
        <p:spPr>
          <a:xfrm>
            <a:off x="4261512" y="1519651"/>
            <a:ext cx="5244635" cy="3757743"/>
          </a:xfrm>
          <a:prstGeom prst="rect">
            <a:avLst/>
          </a:prstGeom>
          <a:noFill/>
          <a:ln>
            <a:noFill/>
          </a:ln>
        </p:spPr>
      </p:pic>
      <p:sp>
        <p:nvSpPr>
          <p:cNvPr id="5" name="TextBox 4">
            <a:extLst>
              <a:ext uri="{FF2B5EF4-FFF2-40B4-BE49-F238E27FC236}">
                <a16:creationId xmlns:a16="http://schemas.microsoft.com/office/drawing/2014/main" id="{90BCBCC0-9EE5-1318-5242-6E08C9370EC4}"/>
              </a:ext>
            </a:extLst>
          </p:cNvPr>
          <p:cNvSpPr txBox="1"/>
          <p:nvPr/>
        </p:nvSpPr>
        <p:spPr>
          <a:xfrm>
            <a:off x="253486" y="5717092"/>
            <a:ext cx="2679032" cy="307777"/>
          </a:xfrm>
          <a:prstGeom prst="rect">
            <a:avLst/>
          </a:prstGeom>
          <a:noFill/>
        </p:spPr>
        <p:txBody>
          <a:bodyPr wrap="square">
            <a:spAutoFit/>
          </a:bodyPr>
          <a:lstStyle/>
          <a:p>
            <a:r>
              <a:rPr lang="en-US" dirty="0">
                <a:solidFill>
                  <a:schemeClr val="tx1"/>
                </a:solidFill>
                <a:hlinkClick r:id="rId4">
                  <a:extLst>
                    <a:ext uri="{A12FA001-AC4F-418D-AE19-62706E023703}">
                      <ahyp:hlinkClr xmlns:ahyp="http://schemas.microsoft.com/office/drawing/2018/hyperlinkcolor" val="tx"/>
                    </a:ext>
                  </a:extLst>
                </a:hlinkClick>
              </a:rPr>
              <a:t>Google design blog </a:t>
            </a:r>
            <a:r>
              <a:rPr lang="en-US" dirty="0">
                <a:solidFill>
                  <a:schemeClr val="tx1"/>
                </a:solidFill>
              </a:rPr>
              <a:t>(2021).</a:t>
            </a:r>
          </a:p>
        </p:txBody>
      </p:sp>
      <p:sp>
        <p:nvSpPr>
          <p:cNvPr id="4" name="TextBox 3">
            <a:extLst>
              <a:ext uri="{FF2B5EF4-FFF2-40B4-BE49-F238E27FC236}">
                <a16:creationId xmlns:a16="http://schemas.microsoft.com/office/drawing/2014/main" id="{818BFCFC-1A0E-F3DB-A076-6C9210543E07}"/>
              </a:ext>
            </a:extLst>
          </p:cNvPr>
          <p:cNvSpPr txBox="1"/>
          <p:nvPr/>
        </p:nvSpPr>
        <p:spPr>
          <a:xfrm>
            <a:off x="253486" y="1101637"/>
            <a:ext cx="3883085" cy="4493538"/>
          </a:xfrm>
          <a:prstGeom prst="rect">
            <a:avLst/>
          </a:prstGeom>
          <a:noFill/>
        </p:spPr>
        <p:txBody>
          <a:bodyPr wrap="square">
            <a:spAutoFit/>
          </a:bodyPr>
          <a:lstStyle/>
          <a:p>
            <a:pPr marL="0" marR="0" lvl="0" indent="0" algn="l" rtl="0">
              <a:spcBef>
                <a:spcPts val="0"/>
              </a:spcBef>
              <a:spcAft>
                <a:spcPts val="0"/>
              </a:spcAft>
              <a:buNone/>
            </a:pPr>
            <a:r>
              <a:rPr lang="en-US" sz="2200" b="1" dirty="0">
                <a:solidFill>
                  <a:schemeClr val="tx1"/>
                </a:solidFill>
                <a:latin typeface="Gill Sans" panose="020B0604020202020204" charset="0"/>
                <a:ea typeface="Roboto"/>
                <a:cs typeface="Roboto"/>
                <a:sym typeface="Roboto"/>
              </a:rPr>
              <a:t>Example 3: Search results</a:t>
            </a:r>
          </a:p>
          <a:p>
            <a:pPr marL="0" marR="0" lvl="0" indent="0" algn="l" rtl="0">
              <a:spcBef>
                <a:spcPts val="0"/>
              </a:spcBef>
              <a:spcAft>
                <a:spcPts val="0"/>
              </a:spcAft>
              <a:buNone/>
            </a:pPr>
            <a:endParaRPr lang="en-US" sz="2200" dirty="0">
              <a:solidFill>
                <a:schemeClr val="tx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200" dirty="0">
                <a:solidFill>
                  <a:schemeClr val="tx1"/>
                </a:solidFill>
                <a:latin typeface="Gill Sans" panose="020B0604020202020204" charset="0"/>
                <a:ea typeface="Roboto"/>
                <a:cs typeface="Roboto"/>
                <a:sym typeface="Roboto"/>
              </a:rPr>
              <a:t>Choose a typeface for search results, with the goal to maximize legibility for different screen sizes and densities.</a:t>
            </a:r>
          </a:p>
          <a:p>
            <a:endParaRPr lang="en-US" sz="2200" dirty="0">
              <a:solidFill>
                <a:schemeClr val="tx1"/>
              </a:solidFill>
              <a:latin typeface="Gill Sans" panose="020B0604020202020204" charset="0"/>
              <a:ea typeface="Roboto"/>
              <a:cs typeface="Roboto"/>
              <a:sym typeface="Roboto"/>
            </a:endParaRPr>
          </a:p>
          <a:p>
            <a:r>
              <a:rPr lang="en-US" sz="2200" dirty="0">
                <a:solidFill>
                  <a:schemeClr val="tx1"/>
                </a:solidFill>
                <a:latin typeface="Gill Sans" panose="020B0604020202020204" charset="0"/>
                <a:ea typeface="Roboto"/>
                <a:cs typeface="Roboto"/>
                <a:sym typeface="Roboto"/>
              </a:rPr>
              <a:t>Google chose </a:t>
            </a:r>
            <a:r>
              <a:rPr lang="en-US" sz="2200" dirty="0">
                <a:solidFill>
                  <a:schemeClr val="tx1"/>
                </a:solidFill>
                <a:latin typeface="Gill Sans" panose="020B0604020202020204" charset="0"/>
                <a:ea typeface="Roboto" panose="02000000000000000000" pitchFamily="2" charset="0"/>
              </a:rPr>
              <a:t>Roboto to provide high legibility on modern screens and create consistent experiences across Google’s products. </a:t>
            </a:r>
          </a:p>
          <a:p>
            <a:pPr marL="0" marR="0" lvl="0" indent="0" algn="l" rtl="0">
              <a:spcBef>
                <a:spcPts val="0"/>
              </a:spcBef>
              <a:spcAft>
                <a:spcPts val="0"/>
              </a:spcAft>
              <a:buNone/>
            </a:pPr>
            <a:endParaRPr lang="en-US" sz="2200" dirty="0">
              <a:solidFill>
                <a:schemeClr val="tx1"/>
              </a:solidFill>
              <a:latin typeface="Gill Sans" panose="020B0604020202020204" charset="0"/>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p:nvPr/>
        </p:nvSpPr>
        <p:spPr>
          <a:xfrm>
            <a:off x="437322" y="5470431"/>
            <a:ext cx="8417144"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chemeClr val="dk1"/>
                </a:solidFill>
                <a:latin typeface="Gill Sans" panose="020B0604020202020204" charset="0"/>
                <a:ea typeface="Quattrocento Sans"/>
                <a:cs typeface="Quattrocento Sans"/>
                <a:sym typeface="Quattrocento Sans"/>
              </a:rPr>
              <a:t>In contrast, Bing uses Segoe for the link title and URL and Arial for the summary. Notice the underline and bold style used for the link title and the bold style used for words matching the search term (“typography”). </a:t>
            </a:r>
            <a:endParaRPr sz="2200" dirty="0">
              <a:latin typeface="Gill Sans" panose="020B0604020202020204" charset="0"/>
            </a:endParaRPr>
          </a:p>
        </p:txBody>
      </p:sp>
      <p:pic>
        <p:nvPicPr>
          <p:cNvPr id="323" name="Google Shape;323;p30" descr="Bing search results use the Segoe typeface. Segoe has wider strokes and softer appearance but the search results from Google are still better. "/>
          <p:cNvPicPr preferRelativeResize="0"/>
          <p:nvPr/>
        </p:nvPicPr>
        <p:blipFill rotWithShape="1">
          <a:blip r:embed="rId3">
            <a:alphaModFix/>
          </a:blip>
          <a:srcRect l="15808" t="18254" r="22773" b="22349"/>
          <a:stretch/>
        </p:blipFill>
        <p:spPr>
          <a:xfrm>
            <a:off x="4752474" y="685800"/>
            <a:ext cx="4083269" cy="3547241"/>
          </a:xfrm>
          <a:prstGeom prst="rect">
            <a:avLst/>
          </a:prstGeom>
          <a:noFill/>
          <a:ln>
            <a:noFill/>
          </a:ln>
        </p:spPr>
      </p:pic>
      <p:pic>
        <p:nvPicPr>
          <p:cNvPr id="324" name="Google Shape;324;p30" descr="Google search results use the Roboto typeface."/>
          <p:cNvPicPr preferRelativeResize="0"/>
          <p:nvPr/>
        </p:nvPicPr>
        <p:blipFill rotWithShape="1">
          <a:blip r:embed="rId4">
            <a:alphaModFix/>
          </a:blip>
          <a:srcRect l="17072" t="17662" r="20779" b="18189"/>
          <a:stretch/>
        </p:blipFill>
        <p:spPr>
          <a:xfrm>
            <a:off x="163414" y="609600"/>
            <a:ext cx="4131860" cy="3831021"/>
          </a:xfrm>
          <a:prstGeom prst="rect">
            <a:avLst/>
          </a:prstGeom>
          <a:noFill/>
          <a:ln>
            <a:noFill/>
          </a:ln>
        </p:spPr>
      </p:pic>
      <p:sp>
        <p:nvSpPr>
          <p:cNvPr id="325" name="Google Shape;325;p30"/>
          <p:cNvSpPr/>
          <p:nvPr/>
        </p:nvSpPr>
        <p:spPr>
          <a:xfrm>
            <a:off x="4981074" y="4495800"/>
            <a:ext cx="384514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Gill Sans" panose="020B0604020202020204" charset="0"/>
                <a:ea typeface="Quattrocento Sans"/>
                <a:cs typeface="Segoe UI" panose="020B0502040204020203" pitchFamily="34" charset="0"/>
                <a:sym typeface="Quattrocento Sans"/>
              </a:rPr>
              <a:t>Bing results</a:t>
            </a:r>
            <a:endParaRPr dirty="0">
              <a:latin typeface="Gill Sans" panose="020B0604020202020204" charset="0"/>
              <a:cs typeface="Segoe UI" panose="020B0502040204020203" pitchFamily="34" charset="0"/>
            </a:endParaRPr>
          </a:p>
        </p:txBody>
      </p:sp>
      <p:sp>
        <p:nvSpPr>
          <p:cNvPr id="326" name="Google Shape;326;p30"/>
          <p:cNvSpPr/>
          <p:nvPr/>
        </p:nvSpPr>
        <p:spPr>
          <a:xfrm>
            <a:off x="264696" y="4495800"/>
            <a:ext cx="3886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Gill Sans" panose="020B0604020202020204" charset="0"/>
                <a:ea typeface="Roboto" panose="02000000000000000000" pitchFamily="2" charset="0"/>
                <a:cs typeface="Roboto" panose="02000000000000000000" pitchFamily="2" charset="0"/>
                <a:sym typeface="Arial"/>
              </a:rPr>
              <a:t>Google results</a:t>
            </a:r>
            <a:endParaRPr dirty="0">
              <a:latin typeface="Gill Sans" panose="020B0604020202020204" charset="0"/>
              <a:ea typeface="Roboto" panose="02000000000000000000" pitchFamily="2" charset="0"/>
              <a:cs typeface="Roboto"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3" name="Google Shape;293;p26" descr="A programming code snippet in the Consolas typeface"/>
          <p:cNvPicPr preferRelativeResize="0"/>
          <p:nvPr/>
        </p:nvPicPr>
        <p:blipFill rotWithShape="1">
          <a:blip r:embed="rId3">
            <a:alphaModFix/>
          </a:blip>
          <a:srcRect l="18745" t="47778" r="29997" b="10000"/>
          <a:stretch/>
        </p:blipFill>
        <p:spPr>
          <a:xfrm>
            <a:off x="4379495" y="1933684"/>
            <a:ext cx="4764505" cy="2755233"/>
          </a:xfrm>
          <a:prstGeom prst="rect">
            <a:avLst/>
          </a:prstGeom>
          <a:noFill/>
          <a:ln>
            <a:noFill/>
          </a:ln>
        </p:spPr>
      </p:pic>
      <p:sp>
        <p:nvSpPr>
          <p:cNvPr id="2" name="Google Shape;332;p31">
            <a:extLst>
              <a:ext uri="{FF2B5EF4-FFF2-40B4-BE49-F238E27FC236}">
                <a16:creationId xmlns:a16="http://schemas.microsoft.com/office/drawing/2014/main" id="{A7F488D1-2562-40C2-E959-94304DC866D3}"/>
              </a:ext>
            </a:extLst>
          </p:cNvPr>
          <p:cNvSpPr/>
          <p:nvPr/>
        </p:nvSpPr>
        <p:spPr>
          <a:xfrm>
            <a:off x="364847" y="1653808"/>
            <a:ext cx="3736373"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tx1"/>
                </a:solidFill>
                <a:latin typeface="Gill Sans" panose="020B0604020202020204" charset="0"/>
                <a:ea typeface="Roboto"/>
                <a:cs typeface="Roboto"/>
                <a:sym typeface="Roboto"/>
              </a:rPr>
              <a:t>Example 4: Source code</a:t>
            </a:r>
          </a:p>
          <a:p>
            <a:pPr marL="0" marR="0" lvl="0" indent="0" algn="l" rtl="0">
              <a:spcBef>
                <a:spcPts val="0"/>
              </a:spcBef>
              <a:spcAft>
                <a:spcPts val="0"/>
              </a:spcAft>
              <a:buNone/>
            </a:pPr>
            <a:endParaRPr lang="en-US" sz="2000" dirty="0">
              <a:solidFill>
                <a:schemeClr val="tx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000" dirty="0">
                <a:solidFill>
                  <a:schemeClr val="tx1"/>
                </a:solidFill>
                <a:latin typeface="Gill Sans" panose="020B0604020202020204" charset="0"/>
                <a:ea typeface="Roboto"/>
                <a:cs typeface="Roboto"/>
                <a:sym typeface="Roboto"/>
              </a:rPr>
              <a:t>Choose a typeface for a source code editor. The goal is to support “reading” of the code.</a:t>
            </a:r>
          </a:p>
          <a:p>
            <a:pPr marL="0" marR="0" lvl="0" indent="0" algn="l" rtl="0">
              <a:spcBef>
                <a:spcPts val="0"/>
              </a:spcBef>
              <a:spcAft>
                <a:spcPts val="0"/>
              </a:spcAft>
              <a:buNone/>
            </a:pPr>
            <a:endParaRPr lang="en-US" sz="2000" dirty="0">
              <a:solidFill>
                <a:schemeClr val="tx1"/>
              </a:solidFill>
              <a:latin typeface="Gill Sans" panose="020B0604020202020204" charset="0"/>
              <a:ea typeface="Roboto"/>
              <a:cs typeface="Roboto"/>
              <a:sym typeface="Roboto"/>
            </a:endParaRPr>
          </a:p>
          <a:p>
            <a:r>
              <a:rPr lang="en-US" sz="2000" dirty="0">
                <a:solidFill>
                  <a:schemeClr val="tx1"/>
                </a:solidFill>
                <a:latin typeface="Gill Sans" panose="020B0604020202020204" charset="0"/>
                <a:ea typeface="Roboto"/>
                <a:cs typeface="Roboto"/>
                <a:sym typeface="Roboto"/>
              </a:rPr>
              <a:t>Android Studio defaults to a monospaced, sans serif typeface, Consolas</a:t>
            </a:r>
            <a:r>
              <a:rPr lang="en-US" sz="2000" dirty="0">
                <a:solidFill>
                  <a:schemeClr val="tx1"/>
                </a:solidFill>
                <a:latin typeface="Gill Sans" panose="020B0604020202020204" charset="0"/>
                <a:ea typeface="Consolas"/>
                <a:cs typeface="Consolas"/>
                <a:sym typeface="Consolas"/>
              </a:rPr>
              <a:t>. It was designed to have a softer appearance with rounded, heavier strokes compared to Courier New. The goal was to make the code easier to stare at. </a:t>
            </a:r>
            <a:endParaRPr lang="en-US" sz="2000" dirty="0">
              <a:solidFill>
                <a:schemeClr val="tx1"/>
              </a:solidFill>
              <a:latin typeface="Gill Sans"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27" descr="The same programming code in Courier New typeface. Consolas appears softer and should be easier to view for longer periods of time. "/>
          <p:cNvPicPr preferRelativeResize="0"/>
          <p:nvPr/>
        </p:nvPicPr>
        <p:blipFill rotWithShape="1">
          <a:blip r:embed="rId3">
            <a:alphaModFix/>
          </a:blip>
          <a:srcRect l="19598" t="48889" r="25871" b="12221"/>
          <a:stretch/>
        </p:blipFill>
        <p:spPr>
          <a:xfrm>
            <a:off x="19591" y="1560215"/>
            <a:ext cx="4737462" cy="2590800"/>
          </a:xfrm>
          <a:prstGeom prst="rect">
            <a:avLst/>
          </a:prstGeom>
          <a:noFill/>
          <a:ln>
            <a:noFill/>
          </a:ln>
        </p:spPr>
      </p:pic>
      <p:pic>
        <p:nvPicPr>
          <p:cNvPr id="300" name="Google Shape;300;p27" descr="Programming code in the Consolas typeface"/>
          <p:cNvPicPr preferRelativeResize="0"/>
          <p:nvPr/>
        </p:nvPicPr>
        <p:blipFill rotWithShape="1">
          <a:blip r:embed="rId4">
            <a:alphaModFix/>
          </a:blip>
          <a:srcRect l="18745" t="47778" r="32687" b="10000"/>
          <a:stretch/>
        </p:blipFill>
        <p:spPr>
          <a:xfrm>
            <a:off x="4767407" y="1524000"/>
            <a:ext cx="4343400" cy="2895600"/>
          </a:xfrm>
          <a:prstGeom prst="rect">
            <a:avLst/>
          </a:prstGeom>
          <a:noFill/>
          <a:ln>
            <a:noFill/>
          </a:ln>
        </p:spPr>
      </p:pic>
      <p:sp>
        <p:nvSpPr>
          <p:cNvPr id="301" name="Google Shape;301;p27"/>
          <p:cNvSpPr/>
          <p:nvPr/>
        </p:nvSpPr>
        <p:spPr>
          <a:xfrm>
            <a:off x="5834206" y="4507468"/>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onsolas"/>
                <a:ea typeface="Consolas"/>
                <a:cs typeface="Consolas"/>
                <a:sym typeface="Consolas"/>
              </a:rPr>
              <a:t>Consolas</a:t>
            </a:r>
            <a:endParaRPr dirty="0"/>
          </a:p>
        </p:txBody>
      </p:sp>
      <p:sp>
        <p:nvSpPr>
          <p:cNvPr id="302" name="Google Shape;302;p27"/>
          <p:cNvSpPr/>
          <p:nvPr/>
        </p:nvSpPr>
        <p:spPr>
          <a:xfrm>
            <a:off x="1695991" y="4543683"/>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Courier New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5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8"/>
          <p:cNvSpPr txBox="1">
            <a:spLocks noGrp="1"/>
          </p:cNvSpPr>
          <p:nvPr>
            <p:ph type="title"/>
          </p:nvPr>
        </p:nvSpPr>
        <p:spPr>
          <a:xfrm>
            <a:off x="771525" y="1967266"/>
            <a:ext cx="1971675" cy="2547257"/>
          </a:xfrm>
          <a:prstGeom prst="rect">
            <a:avLst/>
          </a:prstGeom>
          <a:noFill/>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100" kern="1200">
                <a:solidFill>
                  <a:srgbClr val="FFFFFF"/>
                </a:solidFill>
                <a:latin typeface="+mj-lt"/>
                <a:ea typeface="+mj-ea"/>
                <a:cs typeface="+mj-cs"/>
              </a:rPr>
              <a:t>Same </a:t>
            </a:r>
            <a:br>
              <a:rPr lang="en-US" sz="3100" kern="1200">
                <a:solidFill>
                  <a:srgbClr val="FFFFFF"/>
                </a:solidFill>
                <a:latin typeface="+mj-lt"/>
                <a:ea typeface="+mj-ea"/>
                <a:cs typeface="+mj-cs"/>
              </a:rPr>
            </a:br>
            <a:r>
              <a:rPr lang="en-US" sz="3100" kern="1200">
                <a:solidFill>
                  <a:srgbClr val="FFFFFF"/>
                </a:solidFill>
                <a:latin typeface="+mj-lt"/>
                <a:ea typeface="+mj-ea"/>
                <a:cs typeface="+mj-cs"/>
              </a:rPr>
              <a:t>Letter in </a:t>
            </a:r>
            <a:br>
              <a:rPr lang="en-US" sz="3100" kern="1200">
                <a:solidFill>
                  <a:srgbClr val="FFFFFF"/>
                </a:solidFill>
                <a:latin typeface="+mj-lt"/>
                <a:ea typeface="+mj-ea"/>
                <a:cs typeface="+mj-cs"/>
              </a:rPr>
            </a:br>
            <a:r>
              <a:rPr lang="en-US" sz="3100" kern="1200">
                <a:solidFill>
                  <a:srgbClr val="FFFFFF"/>
                </a:solidFill>
                <a:latin typeface="+mj-lt"/>
                <a:ea typeface="+mj-ea"/>
                <a:cs typeface="+mj-cs"/>
              </a:rPr>
              <a:t>Comic Sans</a:t>
            </a:r>
            <a:endParaRPr lang="en-US" sz="3100" kern="1200">
              <a:solidFill>
                <a:srgbClr val="FFFFFF"/>
              </a:solidFill>
              <a:latin typeface="+mj-lt"/>
              <a:ea typeface="+mj-ea"/>
              <a:cs typeface="+mj-cs"/>
              <a:sym typeface="Times"/>
            </a:endParaRPr>
          </a:p>
        </p:txBody>
      </p:sp>
      <p:pic>
        <p:nvPicPr>
          <p:cNvPr id="3" name="Picture 2" descr="The same cover letter written with the Comic Sans typeface. It appears less professional compared to the use of Times.">
            <a:extLst>
              <a:ext uri="{FF2B5EF4-FFF2-40B4-BE49-F238E27FC236}">
                <a16:creationId xmlns:a16="http://schemas.microsoft.com/office/drawing/2014/main" id="{A8586205-D173-4205-B409-EC144D415476}"/>
              </a:ext>
            </a:extLst>
          </p:cNvPr>
          <p:cNvPicPr>
            <a:picLocks noChangeAspect="1"/>
          </p:cNvPicPr>
          <p:nvPr/>
        </p:nvPicPr>
        <p:blipFill rotWithShape="1">
          <a:blip r:embed="rId3"/>
          <a:srcRect l="10819" t="15253" r="15803" b="7475"/>
          <a:stretch/>
        </p:blipFill>
        <p:spPr>
          <a:xfrm>
            <a:off x="3582987" y="783606"/>
            <a:ext cx="5085525" cy="5288459"/>
          </a:xfrm>
          <a:prstGeom prst="rect">
            <a:avLst/>
          </a:prstGeom>
        </p:spPr>
      </p:pic>
    </p:spTree>
    <p:extLst>
      <p:ext uri="{BB962C8B-B14F-4D97-AF65-F5344CB8AC3E}">
        <p14:creationId xmlns:p14="http://schemas.microsoft.com/office/powerpoint/2010/main" val="499600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5" name="Google Shape;332;p31">
            <a:extLst>
              <a:ext uri="{FF2B5EF4-FFF2-40B4-BE49-F238E27FC236}">
                <a16:creationId xmlns:a16="http://schemas.microsoft.com/office/drawing/2014/main" id="{1D81BE1E-8CDB-3459-F92D-E2885939E7D0}"/>
              </a:ext>
            </a:extLst>
          </p:cNvPr>
          <p:cNvSpPr/>
          <p:nvPr/>
        </p:nvSpPr>
        <p:spPr>
          <a:xfrm>
            <a:off x="4728754" y="1796710"/>
            <a:ext cx="4197675" cy="34778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tx1"/>
                </a:solidFill>
                <a:latin typeface="Gill Sans" panose="020B0604020202020204" charset="0"/>
                <a:ea typeface="Roboto"/>
                <a:cs typeface="Roboto"/>
                <a:sym typeface="Roboto"/>
              </a:rPr>
              <a:t>Example 5: Office communication</a:t>
            </a:r>
          </a:p>
          <a:p>
            <a:pPr marL="0" marR="0" lvl="0" indent="0" algn="l" rtl="0">
              <a:spcBef>
                <a:spcPts val="0"/>
              </a:spcBef>
              <a:spcAft>
                <a:spcPts val="0"/>
              </a:spcAft>
              <a:buNone/>
            </a:pPr>
            <a:endParaRPr lang="en-US" sz="2000" dirty="0">
              <a:solidFill>
                <a:schemeClr val="tx1"/>
              </a:solidFill>
              <a:latin typeface="Gill Sans" panose="020B0604020202020204" charset="0"/>
              <a:ea typeface="Roboto"/>
              <a:cs typeface="Roboto"/>
              <a:sym typeface="Roboto"/>
            </a:endParaRPr>
          </a:p>
          <a:p>
            <a:pPr marL="0" marR="0" lvl="0" indent="0" algn="l" rtl="0">
              <a:spcBef>
                <a:spcPts val="0"/>
              </a:spcBef>
              <a:spcAft>
                <a:spcPts val="0"/>
              </a:spcAft>
              <a:buNone/>
            </a:pPr>
            <a:r>
              <a:rPr lang="en-US" sz="2000" dirty="0">
                <a:solidFill>
                  <a:schemeClr val="tx1"/>
                </a:solidFill>
                <a:latin typeface="Gill Sans" panose="020B0604020202020204" charset="0"/>
                <a:ea typeface="Roboto"/>
                <a:cs typeface="Roboto"/>
                <a:sym typeface="Roboto"/>
              </a:rPr>
              <a:t>The goal is to promote readability on modern high DPI displays and feel professional.</a:t>
            </a:r>
          </a:p>
          <a:p>
            <a:pPr marL="0" marR="0" lvl="0" indent="0" algn="l" rtl="0">
              <a:spcBef>
                <a:spcPts val="0"/>
              </a:spcBef>
              <a:spcAft>
                <a:spcPts val="0"/>
              </a:spcAft>
              <a:buNone/>
            </a:pPr>
            <a:endParaRPr lang="en-US" sz="2000" dirty="0">
              <a:solidFill>
                <a:schemeClr val="tx1"/>
              </a:solidFill>
              <a:latin typeface="Gill Sans" panose="020B0604020202020204" charset="0"/>
              <a:ea typeface="Roboto"/>
              <a:cs typeface="Roboto"/>
              <a:sym typeface="Roboto"/>
            </a:endParaRPr>
          </a:p>
          <a:p>
            <a:r>
              <a:rPr lang="en-US" sz="2000" dirty="0">
                <a:solidFill>
                  <a:schemeClr val="tx1"/>
                </a:solidFill>
                <a:latin typeface="Gill Sans" panose="020B0604020202020204" charset="0"/>
                <a:ea typeface="Roboto"/>
                <a:cs typeface="Roboto"/>
                <a:sym typeface="Roboto"/>
              </a:rPr>
              <a:t>MS developed Aptos to be </a:t>
            </a:r>
            <a:r>
              <a:rPr lang="en-US" sz="2000" i="0" dirty="0">
                <a:solidFill>
                  <a:schemeClr val="tx1"/>
                </a:solidFill>
                <a:effectLst/>
                <a:latin typeface="Gill Sans" panose="020B0604020202020204" charset="0"/>
                <a:cs typeface="Calibri" panose="020F0502020204030204" pitchFamily="34" charset="0"/>
              </a:rPr>
              <a:t>wider, sharper, and more spaced out than Calibri</a:t>
            </a:r>
            <a:r>
              <a:rPr lang="en-US" sz="2000" dirty="0">
                <a:solidFill>
                  <a:schemeClr val="tx1"/>
                </a:solidFill>
                <a:latin typeface="Gill Sans" panose="020B0604020202020204" charset="0"/>
                <a:cs typeface="Calibri" panose="020F0502020204030204" pitchFamily="34" charset="0"/>
              </a:rPr>
              <a:t>, and intended to evoke a p</a:t>
            </a:r>
            <a:r>
              <a:rPr lang="en-US" sz="2000" i="0" dirty="0">
                <a:solidFill>
                  <a:schemeClr val="tx1"/>
                </a:solidFill>
                <a:effectLst/>
                <a:latin typeface="Gill Sans" panose="020B0604020202020204" charset="0"/>
                <a:cs typeface="Calibri" panose="020F0502020204030204" pitchFamily="34" charset="0"/>
              </a:rPr>
              <a:t>rofessional and relaxed</a:t>
            </a:r>
            <a:r>
              <a:rPr lang="en-US" sz="2000" dirty="0">
                <a:solidFill>
                  <a:schemeClr val="tx1"/>
                </a:solidFill>
                <a:latin typeface="Gill Sans" panose="020B0604020202020204" charset="0"/>
                <a:cs typeface="Calibri" panose="020F0502020204030204" pitchFamily="34" charset="0"/>
              </a:rPr>
              <a:t> feeling. </a:t>
            </a:r>
          </a:p>
        </p:txBody>
      </p:sp>
      <p:sp>
        <p:nvSpPr>
          <p:cNvPr id="23" name="TextBox 22">
            <a:extLst>
              <a:ext uri="{FF2B5EF4-FFF2-40B4-BE49-F238E27FC236}">
                <a16:creationId xmlns:a16="http://schemas.microsoft.com/office/drawing/2014/main" id="{C98C7EA8-5DDB-2B11-4A86-9F6366A4D460}"/>
              </a:ext>
            </a:extLst>
          </p:cNvPr>
          <p:cNvSpPr txBox="1"/>
          <p:nvPr/>
        </p:nvSpPr>
        <p:spPr>
          <a:xfrm>
            <a:off x="5880262" y="5903264"/>
            <a:ext cx="2880560" cy="307777"/>
          </a:xfrm>
          <a:prstGeom prst="rect">
            <a:avLst/>
          </a:prstGeom>
          <a:noFill/>
        </p:spPr>
        <p:txBody>
          <a:bodyPr wrap="square">
            <a:spAutoFit/>
          </a:bodyPr>
          <a:lstStyle/>
          <a:p>
            <a:r>
              <a:rPr lang="en-US" dirty="0">
                <a:hlinkClick r:id="rId3"/>
              </a:rPr>
              <a:t>Microsoft design post</a:t>
            </a:r>
            <a:r>
              <a:rPr lang="en-US" dirty="0"/>
              <a:t> (2023)</a:t>
            </a:r>
          </a:p>
        </p:txBody>
      </p:sp>
      <p:pic>
        <p:nvPicPr>
          <p:cNvPr id="24" name="Picture 23" descr="Microsoft Office applications now use Aptos to create a more professional and relaxed appearance compared to the prior default typeface of Calibri.">
            <a:extLst>
              <a:ext uri="{FF2B5EF4-FFF2-40B4-BE49-F238E27FC236}">
                <a16:creationId xmlns:a16="http://schemas.microsoft.com/office/drawing/2014/main" id="{74051F66-460D-294D-E8C4-DEA8B044C837}"/>
              </a:ext>
            </a:extLst>
          </p:cNvPr>
          <p:cNvPicPr>
            <a:picLocks noChangeAspect="1"/>
          </p:cNvPicPr>
          <p:nvPr/>
        </p:nvPicPr>
        <p:blipFill>
          <a:blip r:embed="rId4"/>
          <a:srcRect t="22444" r="4587" b="8482"/>
          <a:stretch/>
        </p:blipFill>
        <p:spPr>
          <a:xfrm>
            <a:off x="313823" y="1471863"/>
            <a:ext cx="3962400" cy="37698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4838CB9-915C-F528-8498-E5849268983E}"/>
            </a:ext>
          </a:extLst>
        </p:cNvPr>
        <p:cNvGrpSpPr/>
        <p:nvPr/>
      </p:nvGrpSpPr>
      <p:grpSpPr>
        <a:xfrm>
          <a:off x="0" y="0"/>
          <a:ext cx="0" cy="0"/>
          <a:chOff x="0" y="0"/>
          <a:chExt cx="0" cy="0"/>
        </a:xfrm>
      </p:grpSpPr>
      <p:sp>
        <p:nvSpPr>
          <p:cNvPr id="2" name="AutoShape 2" descr="Image preview">
            <a:extLst>
              <a:ext uri="{FF2B5EF4-FFF2-40B4-BE49-F238E27FC236}">
                <a16:creationId xmlns:a16="http://schemas.microsoft.com/office/drawing/2014/main" id="{1FB6C1AC-1226-AFD0-69DB-70CE1DEE6CF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Google Shape;301;p27">
            <a:extLst>
              <a:ext uri="{FF2B5EF4-FFF2-40B4-BE49-F238E27FC236}">
                <a16:creationId xmlns:a16="http://schemas.microsoft.com/office/drawing/2014/main" id="{89971153-4414-B3EB-24EC-7532151E9BA2}"/>
              </a:ext>
            </a:extLst>
          </p:cNvPr>
          <p:cNvSpPr/>
          <p:nvPr/>
        </p:nvSpPr>
        <p:spPr>
          <a:xfrm>
            <a:off x="1127961" y="5526142"/>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ptos" panose="020B0004020202020204" pitchFamily="34" charset="0"/>
                <a:ea typeface="Consolas"/>
                <a:cs typeface="Consolas"/>
                <a:sym typeface="Consolas"/>
              </a:rPr>
              <a:t>Aptos, 11 pt</a:t>
            </a:r>
            <a:endParaRPr dirty="0">
              <a:latin typeface="Aptos" panose="020B0004020202020204" pitchFamily="34" charset="0"/>
            </a:endParaRPr>
          </a:p>
        </p:txBody>
      </p:sp>
      <p:sp>
        <p:nvSpPr>
          <p:cNvPr id="4" name="Google Shape;301;p27">
            <a:extLst>
              <a:ext uri="{FF2B5EF4-FFF2-40B4-BE49-F238E27FC236}">
                <a16:creationId xmlns:a16="http://schemas.microsoft.com/office/drawing/2014/main" id="{E540A045-2013-DC0A-A36B-CDDD7944CCC6}"/>
              </a:ext>
            </a:extLst>
          </p:cNvPr>
          <p:cNvSpPr/>
          <p:nvPr/>
        </p:nvSpPr>
        <p:spPr>
          <a:xfrm>
            <a:off x="6292516" y="5526142"/>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sym typeface="Consolas"/>
              </a:rPr>
              <a:t>Calibri, 11 pt</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n email message in the Aptos typeface. ">
            <a:extLst>
              <a:ext uri="{FF2B5EF4-FFF2-40B4-BE49-F238E27FC236}">
                <a16:creationId xmlns:a16="http://schemas.microsoft.com/office/drawing/2014/main" id="{6DCD8847-1CBB-0E98-C319-FD92329F7396}"/>
              </a:ext>
            </a:extLst>
          </p:cNvPr>
          <p:cNvPicPr>
            <a:picLocks noChangeAspect="1"/>
          </p:cNvPicPr>
          <p:nvPr/>
        </p:nvPicPr>
        <p:blipFill>
          <a:blip r:embed="rId3"/>
          <a:srcRect t="22444" r="4587" b="8482"/>
          <a:stretch/>
        </p:blipFill>
        <p:spPr>
          <a:xfrm>
            <a:off x="313823" y="1471863"/>
            <a:ext cx="3962400" cy="3769894"/>
          </a:xfrm>
          <a:prstGeom prst="rect">
            <a:avLst/>
          </a:prstGeom>
        </p:spPr>
      </p:pic>
      <p:pic>
        <p:nvPicPr>
          <p:cNvPr id="12" name="Picture 11" descr="The same email message in Calibri. Aptos has wider lettering and more spacing than Aptos. ">
            <a:extLst>
              <a:ext uri="{FF2B5EF4-FFF2-40B4-BE49-F238E27FC236}">
                <a16:creationId xmlns:a16="http://schemas.microsoft.com/office/drawing/2014/main" id="{0AC14D97-82DA-DEF0-6EA6-CCA4C84577E2}"/>
              </a:ext>
            </a:extLst>
          </p:cNvPr>
          <p:cNvPicPr>
            <a:picLocks noChangeAspect="1"/>
          </p:cNvPicPr>
          <p:nvPr/>
        </p:nvPicPr>
        <p:blipFill>
          <a:blip r:embed="rId4"/>
          <a:srcRect t="23326" r="4587" b="7601"/>
          <a:stretch/>
        </p:blipFill>
        <p:spPr>
          <a:xfrm>
            <a:off x="4915903" y="1471863"/>
            <a:ext cx="3962400" cy="3769894"/>
          </a:xfrm>
          <a:prstGeom prst="rect">
            <a:avLst/>
          </a:prstGeom>
        </p:spPr>
      </p:pic>
    </p:spTree>
    <p:extLst>
      <p:ext uri="{BB962C8B-B14F-4D97-AF65-F5344CB8AC3E}">
        <p14:creationId xmlns:p14="http://schemas.microsoft.com/office/powerpoint/2010/main" val="307128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4" name="Google Shape;354;p34" descr="Highway route signs use the Highway Gothic typeface. Its legible at a distance, different speeds, and different illumination. "/>
          <p:cNvPicPr preferRelativeResize="0">
            <a:picLocks noChangeAspect="1"/>
          </p:cNvPicPr>
          <p:nvPr/>
        </p:nvPicPr>
        <p:blipFill rotWithShape="1">
          <a:blip r:embed="rId3">
            <a:alphaModFix/>
          </a:blip>
          <a:srcRect t="2618" b="30115"/>
          <a:stretch/>
        </p:blipFill>
        <p:spPr>
          <a:xfrm>
            <a:off x="4370" y="0"/>
            <a:ext cx="9139630" cy="4610886"/>
          </a:xfrm>
          <a:prstGeom prst="rect">
            <a:avLst/>
          </a:prstGeom>
          <a:noFill/>
          <a:ln>
            <a:noFill/>
          </a:ln>
        </p:spPr>
      </p:pic>
      <p:sp>
        <p:nvSpPr>
          <p:cNvPr id="2" name="Google Shape;346;p33">
            <a:extLst>
              <a:ext uri="{FF2B5EF4-FFF2-40B4-BE49-F238E27FC236}">
                <a16:creationId xmlns:a16="http://schemas.microsoft.com/office/drawing/2014/main" id="{ADC1AD29-08FE-B7F6-7ACC-908DE803020D}"/>
              </a:ext>
            </a:extLst>
          </p:cNvPr>
          <p:cNvSpPr/>
          <p:nvPr/>
        </p:nvSpPr>
        <p:spPr>
          <a:xfrm>
            <a:off x="2194560" y="4891685"/>
            <a:ext cx="6892839" cy="1277232"/>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r>
              <a:rPr lang="en-US" sz="2400" dirty="0">
                <a:solidFill>
                  <a:schemeClr val="dk1"/>
                </a:solidFill>
                <a:latin typeface="Gill Sans" panose="020B0604020202020204" charset="0"/>
                <a:sym typeface="Arial"/>
              </a:rPr>
              <a:t>Goal is to maximize legibility at a distance, varying speed, and illumination. </a:t>
            </a:r>
            <a:r>
              <a:rPr lang="en-US" sz="2400" dirty="0">
                <a:solidFill>
                  <a:schemeClr val="dk1"/>
                </a:solidFill>
                <a:latin typeface="Gill Sans" panose="020B0604020202020204" charset="0"/>
              </a:rPr>
              <a:t>The U.S. FHA developed </a:t>
            </a:r>
            <a:r>
              <a:rPr lang="en-US" sz="2400" dirty="0">
                <a:solidFill>
                  <a:schemeClr val="dk1"/>
                </a:solidFill>
                <a:latin typeface="Gill Sans" panose="020B0604020202020204" charset="0"/>
                <a:sym typeface="Arial"/>
              </a:rPr>
              <a:t>Highway Gothic in the 1940s for all road signage.</a:t>
            </a:r>
          </a:p>
        </p:txBody>
      </p:sp>
      <p:sp>
        <p:nvSpPr>
          <p:cNvPr id="4" name="TextBox 3">
            <a:extLst>
              <a:ext uri="{FF2B5EF4-FFF2-40B4-BE49-F238E27FC236}">
                <a16:creationId xmlns:a16="http://schemas.microsoft.com/office/drawing/2014/main" id="{FE5056E3-2D55-9CFF-BCF3-98F51508D2D0}"/>
              </a:ext>
            </a:extLst>
          </p:cNvPr>
          <p:cNvSpPr txBox="1"/>
          <p:nvPr/>
        </p:nvSpPr>
        <p:spPr>
          <a:xfrm>
            <a:off x="195937" y="5032069"/>
            <a:ext cx="2137959" cy="1200329"/>
          </a:xfrm>
          <a:prstGeom prst="rect">
            <a:avLst/>
          </a:prstGeom>
          <a:noFill/>
        </p:spPr>
        <p:txBody>
          <a:bodyPr wrap="square">
            <a:spAutoFit/>
          </a:bodyPr>
          <a:lstStyle/>
          <a:p>
            <a:pPr marL="0" marR="0" lvl="0" indent="0" algn="l" rtl="0">
              <a:spcBef>
                <a:spcPts val="600"/>
              </a:spcBef>
              <a:spcAft>
                <a:spcPts val="0"/>
              </a:spcAft>
              <a:buNone/>
            </a:pPr>
            <a:r>
              <a:rPr lang="en-US" sz="2400" b="1" dirty="0">
                <a:solidFill>
                  <a:schemeClr val="dk1"/>
                </a:solidFill>
                <a:latin typeface="Gill Sans" panose="020B0604020202020204" charset="0"/>
                <a:sym typeface="Arial"/>
              </a:rPr>
              <a:t>Example 6: Highway Signs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p:nvPr/>
        </p:nvSpPr>
        <p:spPr>
          <a:xfrm>
            <a:off x="2560320" y="4803443"/>
            <a:ext cx="5956660" cy="1523454"/>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r>
              <a:rPr lang="en-US" sz="2200" dirty="0">
                <a:solidFill>
                  <a:schemeClr val="dk1"/>
                </a:solidFill>
                <a:latin typeface="Gill Sans" panose="020B0604020202020204" charset="0"/>
              </a:rPr>
              <a:t>The goal was to p</a:t>
            </a:r>
            <a:r>
              <a:rPr lang="en-US" sz="2200" dirty="0">
                <a:solidFill>
                  <a:schemeClr val="dk1"/>
                </a:solidFill>
                <a:latin typeface="Gill Sans" panose="020B0604020202020204" charset="0"/>
                <a:sym typeface="Arial"/>
              </a:rPr>
              <a:t>romote readability of short</a:t>
            </a:r>
            <a:r>
              <a:rPr lang="en-US" sz="2200" dirty="0">
                <a:solidFill>
                  <a:schemeClr val="dk1"/>
                </a:solidFill>
                <a:latin typeface="Gill Sans" panose="020B0604020202020204" charset="0"/>
              </a:rPr>
              <a:t> t</a:t>
            </a:r>
            <a:r>
              <a:rPr lang="en-US" sz="2200" dirty="0">
                <a:solidFill>
                  <a:schemeClr val="dk1"/>
                </a:solidFill>
                <a:latin typeface="Gill Sans" panose="020B0604020202020204" charset="0"/>
                <a:sym typeface="Arial"/>
              </a:rPr>
              <a:t>ext blocks on early TV screens (low DPI)</a:t>
            </a:r>
            <a:r>
              <a:rPr lang="en-US" sz="2200" dirty="0">
                <a:solidFill>
                  <a:schemeClr val="dk1"/>
                </a:solidFill>
                <a:latin typeface="Gill Sans" panose="020B0604020202020204" charset="0"/>
              </a:rPr>
              <a:t>. </a:t>
            </a:r>
            <a:r>
              <a:rPr lang="en-US" sz="2200" dirty="0">
                <a:solidFill>
                  <a:schemeClr val="dk1"/>
                </a:solidFill>
                <a:latin typeface="Gill Sans" panose="020B0604020202020204" charset="0"/>
                <a:sym typeface="Arial"/>
              </a:rPr>
              <a:t>Jeopardy! chose ITC Korinna</a:t>
            </a:r>
            <a:r>
              <a:rPr lang="en-US" sz="2200" dirty="0">
                <a:solidFill>
                  <a:schemeClr val="dk1"/>
                </a:solidFill>
                <a:latin typeface="Gill Sans" panose="020B0604020202020204" charset="0"/>
              </a:rPr>
              <a:t> -</a:t>
            </a:r>
            <a:r>
              <a:rPr lang="en-US" sz="2200" dirty="0">
                <a:solidFill>
                  <a:schemeClr val="dk1"/>
                </a:solidFill>
                <a:latin typeface="Gill Sans" panose="020B0604020202020204" charset="0"/>
                <a:sym typeface="Arial"/>
              </a:rPr>
              <a:t> a sans serif typeface that has been used for the clue cards since 1984. </a:t>
            </a:r>
            <a:endParaRPr sz="2200" dirty="0">
              <a:solidFill>
                <a:schemeClr val="dk1"/>
              </a:solidFill>
              <a:latin typeface="Gill Sans" panose="020B0604020202020204" charset="0"/>
              <a:sym typeface="Arial"/>
            </a:endParaRPr>
          </a:p>
        </p:txBody>
      </p:sp>
      <p:pic>
        <p:nvPicPr>
          <p:cNvPr id="347" name="Google Shape;347;p33" descr="The clues in the Jeopardy game board use the ITC Korinna typeface, a sans serif typeface first used for low DPI television displays. "/>
          <p:cNvPicPr preferRelativeResize="0">
            <a:picLocks noChangeAspect="1"/>
          </p:cNvPicPr>
          <p:nvPr/>
        </p:nvPicPr>
        <p:blipFill rotWithShape="1">
          <a:blip r:embed="rId3">
            <a:alphaModFix/>
          </a:blip>
          <a:srcRect b="30263"/>
          <a:stretch/>
        </p:blipFill>
        <p:spPr>
          <a:xfrm>
            <a:off x="736346" y="-641"/>
            <a:ext cx="7780634" cy="4441546"/>
          </a:xfrm>
          <a:prstGeom prst="rect">
            <a:avLst/>
          </a:prstGeom>
          <a:noFill/>
          <a:ln>
            <a:noFill/>
          </a:ln>
        </p:spPr>
      </p:pic>
      <p:sp>
        <p:nvSpPr>
          <p:cNvPr id="2" name="TextBox 1">
            <a:extLst>
              <a:ext uri="{FF2B5EF4-FFF2-40B4-BE49-F238E27FC236}">
                <a16:creationId xmlns:a16="http://schemas.microsoft.com/office/drawing/2014/main" id="{7907F739-ED12-22E7-A4EF-4736251D42AC}"/>
              </a:ext>
            </a:extLst>
          </p:cNvPr>
          <p:cNvSpPr txBox="1"/>
          <p:nvPr/>
        </p:nvSpPr>
        <p:spPr>
          <a:xfrm>
            <a:off x="718455" y="4953690"/>
            <a:ext cx="2077000" cy="1277273"/>
          </a:xfrm>
          <a:prstGeom prst="rect">
            <a:avLst/>
          </a:prstGeom>
          <a:noFill/>
        </p:spPr>
        <p:txBody>
          <a:bodyPr wrap="square">
            <a:spAutoFit/>
          </a:bodyPr>
          <a:lstStyle/>
          <a:p>
            <a:pPr marL="0" marR="0" lvl="0" indent="0" algn="l" rtl="0">
              <a:spcBef>
                <a:spcPts val="600"/>
              </a:spcBef>
              <a:spcAft>
                <a:spcPts val="0"/>
              </a:spcAft>
              <a:buNone/>
            </a:pPr>
            <a:r>
              <a:rPr lang="en-US" sz="2400" b="1" dirty="0">
                <a:solidFill>
                  <a:schemeClr val="dk1"/>
                </a:solidFill>
                <a:latin typeface="Gill Sans" panose="020B0604020202020204" charset="0"/>
                <a:sym typeface="Arial"/>
              </a:rPr>
              <a:t>Example 7: </a:t>
            </a:r>
          </a:p>
          <a:p>
            <a:pPr marL="0" marR="0" lvl="0" indent="0" algn="l" rtl="0">
              <a:spcBef>
                <a:spcPts val="600"/>
              </a:spcBef>
              <a:spcAft>
                <a:spcPts val="0"/>
              </a:spcAft>
              <a:buNone/>
            </a:pPr>
            <a:r>
              <a:rPr lang="en-US" sz="2400" b="1" dirty="0">
                <a:solidFill>
                  <a:schemeClr val="dk1"/>
                </a:solidFill>
                <a:latin typeface="Gill Sans" panose="020B0604020202020204" charset="0"/>
                <a:sym typeface="Arial"/>
              </a:rPr>
              <a:t>TV Game Shows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0">
          <a:extLst>
            <a:ext uri="{FF2B5EF4-FFF2-40B4-BE49-F238E27FC236}">
              <a16:creationId xmlns:a16="http://schemas.microsoft.com/office/drawing/2014/main" id="{F051F162-15B3-05BB-4A83-84D9366D5B7A}"/>
            </a:ext>
          </a:extLst>
        </p:cNvPr>
        <p:cNvGrpSpPr/>
        <p:nvPr/>
      </p:nvGrpSpPr>
      <p:grpSpPr>
        <a:xfrm>
          <a:off x="0" y="0"/>
          <a:ext cx="0" cy="0"/>
          <a:chOff x="0" y="0"/>
          <a:chExt cx="0" cy="0"/>
        </a:xfrm>
      </p:grpSpPr>
      <p:sp useBgFill="1">
        <p:nvSpPr>
          <p:cNvPr id="36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Google Shape;361;p35">
            <a:extLst>
              <a:ext uri="{FF2B5EF4-FFF2-40B4-BE49-F238E27FC236}">
                <a16:creationId xmlns:a16="http://schemas.microsoft.com/office/drawing/2014/main" id="{BDB70021-ECE6-FF4E-8696-CD1F62F62E3A}"/>
              </a:ext>
            </a:extLst>
          </p:cNvPr>
          <p:cNvSpPr txBox="1">
            <a:spLocks noGrp="1"/>
          </p:cNvSpPr>
          <p:nvPr>
            <p:ph type="title"/>
          </p:nvPr>
        </p:nvSpPr>
        <p:spPr>
          <a:xfrm>
            <a:off x="571350" y="762001"/>
            <a:ext cx="4000647" cy="1708242"/>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sz="3500"/>
              <a:t>Discussion</a:t>
            </a:r>
          </a:p>
        </p:txBody>
      </p:sp>
      <p:sp>
        <p:nvSpPr>
          <p:cNvPr id="362" name="Google Shape;362;p35">
            <a:extLst>
              <a:ext uri="{FF2B5EF4-FFF2-40B4-BE49-F238E27FC236}">
                <a16:creationId xmlns:a16="http://schemas.microsoft.com/office/drawing/2014/main" id="{FE385E40-0794-B406-8F22-5A1AB6A8212C}"/>
              </a:ext>
            </a:extLst>
          </p:cNvPr>
          <p:cNvSpPr txBox="1">
            <a:spLocks noGrp="1"/>
          </p:cNvSpPr>
          <p:nvPr>
            <p:ph type="body" idx="1"/>
          </p:nvPr>
        </p:nvSpPr>
        <p:spPr>
          <a:xfrm>
            <a:off x="571350" y="2470244"/>
            <a:ext cx="4227073" cy="3769835"/>
          </a:xfrm>
          <a:prstGeom prst="rect">
            <a:avLst/>
          </a:prstGeom>
        </p:spPr>
        <p:txBody>
          <a:bodyPr spcFirstLastPara="1" lIns="91425" tIns="45700" rIns="91425" bIns="45700" anchor="ctr" anchorCtr="0">
            <a:normAutofit/>
          </a:bodyPr>
          <a:lstStyle/>
          <a:p>
            <a:pPr marL="342900" lvl="0" indent="-342900" rtl="0">
              <a:spcBef>
                <a:spcPts val="0"/>
              </a:spcBef>
              <a:spcAft>
                <a:spcPts val="600"/>
              </a:spcAft>
              <a:buClr>
                <a:schemeClr val="dk1"/>
              </a:buClr>
              <a:buSzPts val="2800"/>
              <a:buChar char="•"/>
            </a:pPr>
            <a:r>
              <a:rPr lang="en-US" sz="2000" b="0" dirty="0"/>
              <a:t>Typographic decisions are critical, impacting experience, safety, and productivity. </a:t>
            </a:r>
          </a:p>
          <a:p>
            <a:pPr marL="342900" lvl="0" indent="-342900" rtl="0">
              <a:spcBef>
                <a:spcPts val="0"/>
              </a:spcBef>
              <a:spcAft>
                <a:spcPts val="600"/>
              </a:spcAft>
              <a:buClr>
                <a:schemeClr val="dk1"/>
              </a:buClr>
              <a:buSzPts val="2800"/>
              <a:buChar char="•"/>
            </a:pPr>
            <a:endParaRPr lang="en-US" sz="2000" b="0" dirty="0"/>
          </a:p>
          <a:p>
            <a:pPr marL="342900" lvl="0" indent="-342900" rtl="0">
              <a:spcBef>
                <a:spcPts val="0"/>
              </a:spcBef>
              <a:spcAft>
                <a:spcPts val="600"/>
              </a:spcAft>
              <a:buClr>
                <a:schemeClr val="dk1"/>
              </a:buClr>
              <a:buSzPts val="2800"/>
              <a:buChar char="•"/>
            </a:pPr>
            <a:r>
              <a:rPr lang="en-US" sz="2000" b="0" dirty="0"/>
              <a:t>Hundreds of typefaces, no single best solution, and choices evolve</a:t>
            </a:r>
          </a:p>
          <a:p>
            <a:pPr marL="342900" lvl="0" indent="-342900" rtl="0">
              <a:spcBef>
                <a:spcPts val="0"/>
              </a:spcBef>
              <a:spcAft>
                <a:spcPts val="600"/>
              </a:spcAft>
              <a:buClr>
                <a:schemeClr val="dk1"/>
              </a:buClr>
              <a:buSzPts val="2800"/>
              <a:buChar char="•"/>
            </a:pPr>
            <a:endParaRPr lang="en-US" sz="2000" b="0" dirty="0"/>
          </a:p>
          <a:p>
            <a:pPr marL="342900" lvl="0" indent="-342900" rtl="0">
              <a:spcBef>
                <a:spcPts val="0"/>
              </a:spcBef>
              <a:spcAft>
                <a:spcPts val="600"/>
              </a:spcAft>
              <a:buClr>
                <a:schemeClr val="dk1"/>
              </a:buClr>
              <a:buSzPts val="2800"/>
              <a:buChar char="•"/>
            </a:pPr>
            <a:r>
              <a:rPr lang="en-US" sz="2000" b="0" dirty="0"/>
              <a:t>The best typeface depends on the typographic goals, content, context, and audience, among many factors </a:t>
            </a:r>
          </a:p>
          <a:p>
            <a:pPr marL="342900" lvl="0" indent="-342900" rtl="0">
              <a:spcBef>
                <a:spcPts val="0"/>
              </a:spcBef>
              <a:spcAft>
                <a:spcPts val="600"/>
              </a:spcAft>
              <a:buClr>
                <a:schemeClr val="dk1"/>
              </a:buClr>
              <a:buSzPts val="2800"/>
              <a:buChar char="•"/>
            </a:pPr>
            <a:endParaRPr lang="en-US" sz="1700" b="0" dirty="0"/>
          </a:p>
          <a:p>
            <a:pPr marL="342900" lvl="0" indent="-342900" rtl="0">
              <a:spcBef>
                <a:spcPts val="0"/>
              </a:spcBef>
              <a:spcAft>
                <a:spcPts val="600"/>
              </a:spcAft>
              <a:buClr>
                <a:schemeClr val="dk1"/>
              </a:buClr>
              <a:buSzPts val="2800"/>
              <a:buChar char="•"/>
            </a:pPr>
            <a:endParaRPr lang="en-US" sz="1700" b="0" dirty="0"/>
          </a:p>
        </p:txBody>
      </p:sp>
      <p:pic>
        <p:nvPicPr>
          <p:cNvPr id="2" name="Graphic 1" descr="People discussing">
            <a:extLst>
              <a:ext uri="{FF2B5EF4-FFF2-40B4-BE49-F238E27FC236}">
                <a16:creationId xmlns:a16="http://schemas.microsoft.com/office/drawing/2014/main" id="{B8049BC7-1C68-DA88-315B-B659A72A7E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3710" y="2218783"/>
            <a:ext cx="3197870" cy="3197870"/>
          </a:xfrm>
          <a:prstGeom prst="rect">
            <a:avLst/>
          </a:prstGeom>
        </p:spPr>
      </p:pic>
    </p:spTree>
    <p:extLst>
      <p:ext uri="{BB962C8B-B14F-4D97-AF65-F5344CB8AC3E}">
        <p14:creationId xmlns:p14="http://schemas.microsoft.com/office/powerpoint/2010/main" val="3769397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2CB499CC-63B2-033F-7D8A-341B23E8FB7B}"/>
            </a:ext>
          </a:extLst>
        </p:cNvPr>
        <p:cNvGrpSpPr/>
        <p:nvPr/>
      </p:nvGrpSpPr>
      <p:grpSpPr>
        <a:xfrm>
          <a:off x="0" y="0"/>
          <a:ext cx="0" cy="0"/>
          <a:chOff x="0" y="0"/>
          <a:chExt cx="0" cy="0"/>
        </a:xfrm>
      </p:grpSpPr>
      <p:sp>
        <p:nvSpPr>
          <p:cNvPr id="361" name="Google Shape;361;p35">
            <a:extLst>
              <a:ext uri="{FF2B5EF4-FFF2-40B4-BE49-F238E27FC236}">
                <a16:creationId xmlns:a16="http://schemas.microsoft.com/office/drawing/2014/main" id="{B6C06641-A91E-1B74-4BD7-4D2126C6309F}"/>
              </a:ext>
            </a:extLst>
          </p:cNvPr>
          <p:cNvSpPr txBox="1">
            <a:spLocks noGrp="1"/>
          </p:cNvSpPr>
          <p:nvPr>
            <p:ph type="title"/>
          </p:nvPr>
        </p:nvSpPr>
        <p:spPr>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sz="3500" dirty="0"/>
              <a:t>Recommendations</a:t>
            </a:r>
          </a:p>
        </p:txBody>
      </p:sp>
      <p:sp>
        <p:nvSpPr>
          <p:cNvPr id="6" name="Rectangle 5">
            <a:extLst>
              <a:ext uri="{FF2B5EF4-FFF2-40B4-BE49-F238E27FC236}">
                <a16:creationId xmlns:a16="http://schemas.microsoft.com/office/drawing/2014/main" id="{FC448A2C-85BE-0667-1DB0-EC62D35A60E4}"/>
              </a:ext>
            </a:extLst>
          </p:cNvPr>
          <p:cNvSpPr/>
          <p:nvPr/>
        </p:nvSpPr>
        <p:spPr>
          <a:xfrm>
            <a:off x="1246014" y="4646041"/>
            <a:ext cx="3325983" cy="11757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364" name="Google Shape;362;p35">
            <a:extLst>
              <a:ext uri="{FF2B5EF4-FFF2-40B4-BE49-F238E27FC236}">
                <a16:creationId xmlns:a16="http://schemas.microsoft.com/office/drawing/2014/main" id="{98BDF7CC-3AAF-DE7F-3E03-25301435F67B}"/>
              </a:ext>
            </a:extLst>
          </p:cNvPr>
          <p:cNvGraphicFramePr/>
          <p:nvPr>
            <p:extLst>
              <p:ext uri="{D42A27DB-BD31-4B8C-83A1-F6EECF244321}">
                <p14:modId xmlns:p14="http://schemas.microsoft.com/office/powerpoint/2010/main" val="3481701364"/>
              </p:ext>
            </p:extLst>
          </p:nvPr>
        </p:nvGraphicFramePr>
        <p:xfrm>
          <a:off x="457200" y="1600201"/>
          <a:ext cx="8229600" cy="4221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023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p:nvPr/>
        </p:nvSpPr>
        <p:spPr>
          <a:xfrm>
            <a:off x="5277166" y="2346628"/>
            <a:ext cx="33528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hlinkClick r:id="rId3"/>
              </a:rPr>
              <a:t>https://fonts.adobe.com/fonts</a:t>
            </a:r>
            <a:r>
              <a:rPr lang="en-US" sz="1800" dirty="0">
                <a:solidFill>
                  <a:schemeClr val="dk1"/>
                </a:solidFill>
                <a:latin typeface="Arial"/>
                <a:ea typeface="Arial"/>
                <a:cs typeface="Arial"/>
                <a:sym typeface="Arial"/>
              </a:rPr>
              <a:t> </a:t>
            </a:r>
            <a:endParaRPr dirty="0"/>
          </a:p>
        </p:txBody>
      </p:sp>
      <p:pic>
        <p:nvPicPr>
          <p:cNvPr id="369" name="Google Shape;369;p36" descr="An online tool for searching for typefaces">
            <a:hlinkClick r:id="rId3"/>
          </p:cNvPr>
          <p:cNvPicPr preferRelativeResize="0">
            <a:picLocks noChangeAspect="1"/>
          </p:cNvPicPr>
          <p:nvPr/>
        </p:nvPicPr>
        <p:blipFill rotWithShape="1">
          <a:blip r:embed="rId4">
            <a:alphaModFix/>
          </a:blip>
          <a:srcRect t="3921" r="2499"/>
          <a:stretch/>
        </p:blipFill>
        <p:spPr>
          <a:xfrm>
            <a:off x="275288" y="318046"/>
            <a:ext cx="4572000" cy="2871811"/>
          </a:xfrm>
          <a:prstGeom prst="rect">
            <a:avLst/>
          </a:prstGeom>
          <a:noFill/>
          <a:ln w="9525"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pic>
      <p:sp>
        <p:nvSpPr>
          <p:cNvPr id="370" name="Google Shape;370;p36"/>
          <p:cNvSpPr txBox="1">
            <a:spLocks noGrp="1"/>
          </p:cNvSpPr>
          <p:nvPr>
            <p:ph type="title"/>
          </p:nvPr>
        </p:nvSpPr>
        <p:spPr>
          <a:xfrm>
            <a:off x="5111334" y="1057524"/>
            <a:ext cx="3684464"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200" dirty="0"/>
              <a:t>Use Adobe tool to search for fonts based on classifications (serif?), tags (modern?), and metrics (x-height?)</a:t>
            </a:r>
            <a:endParaRPr sz="2200" dirty="0"/>
          </a:p>
        </p:txBody>
      </p:sp>
      <p:pic>
        <p:nvPicPr>
          <p:cNvPr id="5" name="Picture 4" descr="An online tool for searching for typefaces that pair well together. ">
            <a:hlinkClick r:id="rId5"/>
            <a:extLst>
              <a:ext uri="{FF2B5EF4-FFF2-40B4-BE49-F238E27FC236}">
                <a16:creationId xmlns:a16="http://schemas.microsoft.com/office/drawing/2014/main" id="{1AA6A675-23D7-4009-9354-623D5E46A810}"/>
              </a:ext>
            </a:extLst>
          </p:cNvPr>
          <p:cNvPicPr>
            <a:picLocks noChangeAspect="1"/>
          </p:cNvPicPr>
          <p:nvPr/>
        </p:nvPicPr>
        <p:blipFill rotWithShape="1">
          <a:blip r:embed="rId6"/>
          <a:srcRect t="12451" r="20261" b="7472"/>
          <a:stretch/>
        </p:blipFill>
        <p:spPr>
          <a:xfrm>
            <a:off x="283237" y="3627783"/>
            <a:ext cx="4572000" cy="292667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9" name="Google Shape;370;p36">
            <a:extLst>
              <a:ext uri="{FF2B5EF4-FFF2-40B4-BE49-F238E27FC236}">
                <a16:creationId xmlns:a16="http://schemas.microsoft.com/office/drawing/2014/main" id="{676F2B5D-39CA-4DF1-9FE6-EAC152BD8A4C}"/>
              </a:ext>
            </a:extLst>
          </p:cNvPr>
          <p:cNvSpPr txBox="1">
            <a:spLocks/>
          </p:cNvSpPr>
          <p:nvPr/>
        </p:nvSpPr>
        <p:spPr>
          <a:xfrm>
            <a:off x="5028510" y="4438153"/>
            <a:ext cx="3850112" cy="10515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Gill Sans"/>
                <a:ea typeface="Gill Sans"/>
                <a:cs typeface="Gill Sans"/>
                <a:sym typeface="Gill Sans"/>
              </a:defRPr>
            </a:lvl1pPr>
            <a:lvl2pPr marR="0" lvl="1"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2pPr>
            <a:lvl3pPr marR="0" lvl="2"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3pPr>
            <a:lvl4pPr marR="0" lvl="3"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4pPr>
            <a:lvl5pPr marR="0" lvl="4"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5pPr>
            <a:lvl6pPr marR="0" lvl="5"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6pPr>
            <a:lvl7pPr marR="0" lvl="6"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7pPr>
            <a:lvl8pPr marR="0" lvl="7"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8pPr>
            <a:lvl9pPr marR="0" lvl="8"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9pPr>
          </a:lstStyle>
          <a:p>
            <a:r>
              <a:rPr lang="en-US" sz="2200" dirty="0"/>
              <a:t>Browse popular fonts and popular </a:t>
            </a:r>
            <a:r>
              <a:rPr lang="en-US" sz="2200" i="1" dirty="0"/>
              <a:t>pairings</a:t>
            </a:r>
            <a:r>
              <a:rPr lang="en-US" sz="2200" dirty="0"/>
              <a:t> of fonts</a:t>
            </a:r>
          </a:p>
        </p:txBody>
      </p:sp>
      <p:sp>
        <p:nvSpPr>
          <p:cNvPr id="10" name="Google Shape;368;p36">
            <a:extLst>
              <a:ext uri="{FF2B5EF4-FFF2-40B4-BE49-F238E27FC236}">
                <a16:creationId xmlns:a16="http://schemas.microsoft.com/office/drawing/2014/main" id="{6F59EF99-454B-44B3-BE10-2B682849CC8F}"/>
              </a:ext>
            </a:extLst>
          </p:cNvPr>
          <p:cNvSpPr/>
          <p:nvPr/>
        </p:nvSpPr>
        <p:spPr>
          <a:xfrm>
            <a:off x="5429566" y="5496670"/>
            <a:ext cx="3048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hlinkClick r:id="rId5"/>
              </a:rPr>
              <a:t>https://www.fontpair.co/</a:t>
            </a:r>
            <a:r>
              <a:rPr lang="en-US" sz="1800" dirty="0">
                <a:solidFill>
                  <a:schemeClr val="dk1"/>
                </a:solidFill>
                <a:latin typeface="Arial"/>
                <a:ea typeface="Arial"/>
                <a:cs typeface="Arial"/>
                <a:sym typeface="Arial"/>
              </a:rPr>
              <a:t> </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 name="Picture 2" descr="A person kicking another person&#10;&#10;AI-generated content may be incorrect.">
            <a:extLst>
              <a:ext uri="{FF2B5EF4-FFF2-40B4-BE49-F238E27FC236}">
                <a16:creationId xmlns:a16="http://schemas.microsoft.com/office/drawing/2014/main" id="{1D30B978-E635-64A1-341C-6F2EBFC41B37}"/>
              </a:ext>
            </a:extLst>
          </p:cNvPr>
          <p:cNvPicPr>
            <a:picLocks noChangeAspect="1"/>
          </p:cNvPicPr>
          <p:nvPr/>
        </p:nvPicPr>
        <p:blipFill>
          <a:blip r:embed="rId3"/>
          <a:stretch>
            <a:fillRect/>
          </a:stretch>
        </p:blipFill>
        <p:spPr>
          <a:xfrm>
            <a:off x="6210587" y="61311"/>
            <a:ext cx="2532819" cy="5347063"/>
          </a:xfrm>
          <a:prstGeom prst="rect">
            <a:avLst/>
          </a:prstGeom>
        </p:spPr>
      </p:pic>
      <p:sp>
        <p:nvSpPr>
          <p:cNvPr id="376" name="Google Shape;376;p37"/>
          <p:cNvSpPr txBox="1"/>
          <p:nvPr/>
        </p:nvSpPr>
        <p:spPr>
          <a:xfrm>
            <a:off x="477633" y="2152375"/>
            <a:ext cx="4571999" cy="2462172"/>
          </a:xfrm>
          <a:prstGeom prst="rect">
            <a:avLst/>
          </a:prstGeom>
          <a:noFill/>
          <a:ln>
            <a:noFill/>
          </a:ln>
        </p:spPr>
        <p:txBody>
          <a:bodyPr spcFirstLastPara="1" wrap="square" lIns="91425" tIns="45700" rIns="91425" bIns="45700" anchor="t" anchorCtr="0">
            <a:spAutoFit/>
          </a:bodyPr>
          <a:lstStyle/>
          <a:p>
            <a:pPr lvl="0"/>
            <a:r>
              <a:rPr lang="en-US" sz="2200" dirty="0">
                <a:latin typeface="Gill Sans" panose="020B0604020202020204" charset="0"/>
              </a:rPr>
              <a:t>Think about an app, website, or product you use every day. What specific typographic decisions do you now notice in that product, and how might those decisions impact your experience of using that product, perhaps without you even realizing it?</a:t>
            </a:r>
            <a:endParaRPr sz="2200" dirty="0">
              <a:latin typeface="Gill Sans" panose="020B0604020202020204" charset="0"/>
            </a:endParaRPr>
          </a:p>
        </p:txBody>
      </p:sp>
      <p:sp>
        <p:nvSpPr>
          <p:cNvPr id="377" name="Google Shape;377;p37"/>
          <p:cNvSpPr txBox="1">
            <a:spLocks noGrp="1"/>
          </p:cNvSpPr>
          <p:nvPr>
            <p:ph type="title"/>
          </p:nvPr>
        </p:nvSpPr>
        <p:spPr>
          <a:xfrm>
            <a:off x="400594" y="801190"/>
            <a:ext cx="4171406"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Activity 3</a:t>
            </a:r>
            <a:endParaRPr dirty="0"/>
          </a:p>
        </p:txBody>
      </p:sp>
      <p:sp>
        <p:nvSpPr>
          <p:cNvPr id="4" name="Google Shape;376;p37">
            <a:extLst>
              <a:ext uri="{FF2B5EF4-FFF2-40B4-BE49-F238E27FC236}">
                <a16:creationId xmlns:a16="http://schemas.microsoft.com/office/drawing/2014/main" id="{2F979FA9-1A52-0555-4930-5FFCED5B60CA}"/>
              </a:ext>
            </a:extLst>
          </p:cNvPr>
          <p:cNvSpPr txBox="1"/>
          <p:nvPr/>
        </p:nvSpPr>
        <p:spPr>
          <a:xfrm>
            <a:off x="5756367" y="5518024"/>
            <a:ext cx="3387634" cy="1200288"/>
          </a:xfrm>
          <a:prstGeom prst="rect">
            <a:avLst/>
          </a:prstGeom>
          <a:noFill/>
          <a:ln>
            <a:noFill/>
          </a:ln>
        </p:spPr>
        <p:txBody>
          <a:bodyPr spcFirstLastPara="1" wrap="square" lIns="91425" tIns="45700" rIns="91425" bIns="45700" anchor="t" anchorCtr="0">
            <a:spAutoFit/>
          </a:bodyPr>
          <a:lstStyle/>
          <a:p>
            <a:pPr lvl="0"/>
            <a:r>
              <a:rPr lang="en-US" sz="1800" dirty="0">
                <a:latin typeface="Gill Sans" panose="020B0604020202020204" charset="0"/>
              </a:rPr>
              <a:t>On this Netflix screen, the large text signifies importance, balances the content, and makes the rating request easy to read. </a:t>
            </a:r>
            <a:endParaRPr sz="1800" dirty="0">
              <a:latin typeface="Gill Sans" panose="020B060402020202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0" y="0"/>
            <a:ext cx="9144000" cy="1051560"/>
          </a:xfrm>
          <a:noFill/>
          <a:ln>
            <a:noFill/>
          </a:ln>
        </p:spPr>
        <p:txBody>
          <a:bodyPr spcFirstLastPara="1" wrap="square" lIns="91425" tIns="45700" rIns="91425" bIns="45700" anchor="ctr" anchorCtr="0">
            <a:noAutofit/>
          </a:bodyPr>
          <a:lstStyle/>
          <a:p>
            <a:pPr lvl="0"/>
            <a:r>
              <a:rPr lang="en-US"/>
              <a:t>Conclusion</a:t>
            </a:r>
          </a:p>
        </p:txBody>
      </p:sp>
      <p:sp>
        <p:nvSpPr>
          <p:cNvPr id="384" name="Google Shape;384;p38"/>
          <p:cNvSpPr txBox="1">
            <a:spLocks noGrp="1"/>
          </p:cNvSpPr>
          <p:nvPr>
            <p:ph type="body" idx="1"/>
          </p:nvPr>
        </p:nvSpPr>
        <p:spPr>
          <a:xfrm>
            <a:off x="457200" y="1600200"/>
            <a:ext cx="8229600" cy="4525963"/>
          </a:xfrm>
          <a:noFill/>
          <a:ln>
            <a:noFill/>
          </a:ln>
        </p:spPr>
        <p:txBody>
          <a:bodyPr spcFirstLastPara="1" wrap="square" lIns="91425" tIns="45700" rIns="91425" bIns="45700" anchor="t" anchorCtr="0">
            <a:noAutofit/>
          </a:bodyPr>
          <a:lstStyle/>
          <a:p>
            <a:pPr lvl="0"/>
            <a:r>
              <a:rPr lang="en-US" sz="2800" b="0" dirty="0">
                <a:latin typeface="Gill Sans" panose="020B0604020202020204" charset="0"/>
              </a:rPr>
              <a:t>Typography is the user interface of text and is as important as other aspects of visual design.</a:t>
            </a:r>
          </a:p>
          <a:p>
            <a:pPr lvl="3"/>
            <a:endParaRPr lang="en-US" sz="2800" b="0" dirty="0">
              <a:latin typeface="Gill Sans" panose="020B0604020202020204" charset="0"/>
            </a:endParaRPr>
          </a:p>
          <a:p>
            <a:r>
              <a:rPr lang="en-US" sz="2800" b="0" dirty="0">
                <a:latin typeface="Gill Sans" panose="020B0604020202020204" charset="0"/>
              </a:rPr>
              <a:t>Apply typographic principles to support legibility, readability, and evoke meaning </a:t>
            </a:r>
          </a:p>
          <a:p>
            <a:endParaRPr lang="en-US" sz="2800" b="0" dirty="0">
              <a:latin typeface="Gill Sans" panose="020B0604020202020204" charset="0"/>
            </a:endParaRPr>
          </a:p>
          <a:p>
            <a:r>
              <a:rPr lang="en-US" sz="2800" b="0" dirty="0">
                <a:latin typeface="Gill Sans" panose="020B0604020202020204" charset="0"/>
              </a:rPr>
              <a:t>Experiment with typographic choices in the content you create to enhance communication skills.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2" name="Group 1" descr="Image of Microsoft Bob desktop interface circa 1990s. Comic Sans was developed for the speech bubbles in this tool. ">
            <a:extLst>
              <a:ext uri="{FF2B5EF4-FFF2-40B4-BE49-F238E27FC236}">
                <a16:creationId xmlns:a16="http://schemas.microsoft.com/office/drawing/2014/main" id="{0E683EDC-29B5-4C70-1F75-93D0718AD7E1}"/>
              </a:ext>
            </a:extLst>
          </p:cNvPr>
          <p:cNvGrpSpPr/>
          <p:nvPr/>
        </p:nvGrpSpPr>
        <p:grpSpPr>
          <a:xfrm>
            <a:off x="152400" y="152400"/>
            <a:ext cx="8763000" cy="6572250"/>
            <a:chOff x="152400" y="152400"/>
            <a:chExt cx="8763000" cy="6572250"/>
          </a:xfrm>
        </p:grpSpPr>
        <p:pic>
          <p:nvPicPr>
            <p:cNvPr id="165" name="Google Shape;165;p10" descr="http://stepsandleaps.files.wordpress.com/2009/08/msbobstudy.jpg"/>
            <p:cNvPicPr preferRelativeResize="0"/>
            <p:nvPr/>
          </p:nvPicPr>
          <p:blipFill rotWithShape="1">
            <a:blip r:embed="rId3">
              <a:alphaModFix/>
            </a:blip>
            <a:srcRect/>
            <a:stretch/>
          </p:blipFill>
          <p:spPr>
            <a:xfrm>
              <a:off x="152400" y="152400"/>
              <a:ext cx="8763000" cy="6572250"/>
            </a:xfrm>
            <a:prstGeom prst="rect">
              <a:avLst/>
            </a:prstGeom>
            <a:noFill/>
            <a:ln>
              <a:noFill/>
            </a:ln>
          </p:spPr>
        </p:pic>
        <p:sp>
          <p:nvSpPr>
            <p:cNvPr id="166" name="Google Shape;166;p10"/>
            <p:cNvSpPr/>
            <p:nvPr/>
          </p:nvSpPr>
          <p:spPr>
            <a:xfrm>
              <a:off x="4648200" y="2379260"/>
              <a:ext cx="3962400" cy="2438400"/>
            </a:xfrm>
            <a:prstGeom prst="wedgeRoundRectCallout">
              <a:avLst>
                <a:gd name="adj1" fmla="val 22910"/>
                <a:gd name="adj2" fmla="val 60821"/>
                <a:gd name="adj3" fmla="val 16667"/>
              </a:avLst>
            </a:prstGeom>
            <a:solidFill>
              <a:srgbClr val="17365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dirty="0">
                  <a:solidFill>
                    <a:schemeClr val="lt1"/>
                  </a:solidFill>
                  <a:latin typeface="Comic Sans MS"/>
                  <a:ea typeface="Comic Sans MS"/>
                  <a:cs typeface="Comic Sans MS"/>
                  <a:sym typeface="Comic Sans MS"/>
                </a:rPr>
                <a:t>Comic Sans was designed to be used in speech bubbles in Microsoft Bob</a:t>
              </a: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1BBA06-F0B7-41E1-BE99-C809A692476A}"/>
              </a:ext>
            </a:extLst>
          </p:cNvPr>
          <p:cNvSpPr>
            <a:spLocks noGrp="1"/>
          </p:cNvSpPr>
          <p:nvPr>
            <p:ph type="title"/>
          </p:nvPr>
        </p:nvSpPr>
        <p:spPr>
          <a:xfrm>
            <a:off x="0" y="0"/>
            <a:ext cx="9144000" cy="914400"/>
          </a:xfrm>
          <a:noFill/>
        </p:spPr>
        <p:txBody>
          <a:bodyPr/>
          <a:lstStyle/>
          <a:p>
            <a:r>
              <a:rPr lang="en-US" b="0" dirty="0">
                <a:solidFill>
                  <a:schemeClr val="tx1"/>
                </a:solidFill>
              </a:rPr>
              <a:t>Learning Goals</a:t>
            </a:r>
          </a:p>
        </p:txBody>
      </p:sp>
      <p:graphicFrame>
        <p:nvGraphicFramePr>
          <p:cNvPr id="6" name="Content Placeholder 2">
            <a:extLst>
              <a:ext uri="{FF2B5EF4-FFF2-40B4-BE49-F238E27FC236}">
                <a16:creationId xmlns:a16="http://schemas.microsoft.com/office/drawing/2014/main" id="{B28889FC-A4BC-4EDB-8C58-59782AEE7B84}"/>
              </a:ext>
            </a:extLst>
          </p:cNvPr>
          <p:cNvGraphicFramePr>
            <a:graphicFrameLocks/>
          </p:cNvGraphicFramePr>
          <p:nvPr>
            <p:extLst>
              <p:ext uri="{D42A27DB-BD31-4B8C-83A1-F6EECF244321}">
                <p14:modId xmlns:p14="http://schemas.microsoft.com/office/powerpoint/2010/main" val="931082113"/>
              </p:ext>
            </p:extLst>
          </p:nvPr>
        </p:nvGraphicFramePr>
        <p:xfrm>
          <a:off x="228600" y="1295400"/>
          <a:ext cx="8686800" cy="5092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8482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Terms</a:t>
            </a:r>
            <a:endParaRPr/>
          </a:p>
        </p:txBody>
      </p:sp>
      <p:sp>
        <p:nvSpPr>
          <p:cNvPr id="194" name="Google Shape;194;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2686050" lvl="0" indent="-2686050" algn="l" rtl="0">
              <a:spcBef>
                <a:spcPts val="0"/>
              </a:spcBef>
              <a:spcAft>
                <a:spcPts val="0"/>
              </a:spcAft>
              <a:buClr>
                <a:schemeClr val="dk1"/>
              </a:buClr>
              <a:buSzPts val="3200"/>
              <a:buNone/>
            </a:pPr>
            <a:r>
              <a:rPr lang="en-US" dirty="0"/>
              <a:t>Typography    </a:t>
            </a:r>
            <a:r>
              <a:rPr lang="en-US" b="0" dirty="0"/>
              <a:t>design and use of typefaces</a:t>
            </a:r>
            <a:endParaRPr dirty="0"/>
          </a:p>
          <a:p>
            <a:pPr marL="457200" lvl="1" indent="0" algn="l" rtl="0">
              <a:spcBef>
                <a:spcPts val="560"/>
              </a:spcBef>
              <a:spcAft>
                <a:spcPts val="0"/>
              </a:spcAft>
              <a:buClr>
                <a:schemeClr val="dk1"/>
              </a:buClr>
              <a:buSzPts val="2800"/>
              <a:buNone/>
            </a:pPr>
            <a:endParaRPr dirty="0"/>
          </a:p>
          <a:p>
            <a:pPr marL="914400" lvl="2" indent="0" algn="l" rtl="0">
              <a:spcBef>
                <a:spcPts val="480"/>
              </a:spcBef>
              <a:spcAft>
                <a:spcPts val="0"/>
              </a:spcAft>
              <a:buClr>
                <a:schemeClr val="dk1"/>
              </a:buClr>
              <a:buSzPts val="2400"/>
              <a:buNone/>
            </a:pPr>
            <a:endParaRPr dirty="0"/>
          </a:p>
          <a:p>
            <a:pPr marL="0" lvl="0" indent="0" algn="l" rtl="0">
              <a:spcBef>
                <a:spcPts val="640"/>
              </a:spcBef>
              <a:spcAft>
                <a:spcPts val="0"/>
              </a:spcAft>
              <a:buClr>
                <a:schemeClr val="dk1"/>
              </a:buClr>
              <a:buSzPts val="3200"/>
              <a:buNone/>
            </a:pPr>
            <a:r>
              <a:rPr lang="en-US" dirty="0"/>
              <a:t>Typeface </a:t>
            </a:r>
            <a:endParaRPr dirty="0"/>
          </a:p>
          <a:p>
            <a:pPr marL="0" lvl="0" indent="0" algn="l" rtl="0">
              <a:spcBef>
                <a:spcPts val="640"/>
              </a:spcBef>
              <a:spcAft>
                <a:spcPts val="0"/>
              </a:spcAft>
              <a:buClr>
                <a:schemeClr val="dk1"/>
              </a:buClr>
              <a:buSzPts val="3200"/>
              <a:buNone/>
            </a:pPr>
            <a:endParaRPr dirty="0"/>
          </a:p>
          <a:p>
            <a:pPr marL="914400" lvl="2" indent="0" algn="l" rtl="0">
              <a:spcBef>
                <a:spcPts val="480"/>
              </a:spcBef>
              <a:spcAft>
                <a:spcPts val="0"/>
              </a:spcAft>
              <a:buClr>
                <a:schemeClr val="dk1"/>
              </a:buClr>
              <a:buSzPts val="2400"/>
              <a:buNone/>
            </a:pPr>
            <a:endParaRPr dirty="0"/>
          </a:p>
          <a:p>
            <a:pPr marL="0" lvl="0" indent="0" algn="l" rtl="0">
              <a:spcBef>
                <a:spcPts val="640"/>
              </a:spcBef>
              <a:spcAft>
                <a:spcPts val="0"/>
              </a:spcAft>
              <a:buClr>
                <a:schemeClr val="dk1"/>
              </a:buClr>
              <a:buSzPts val="3200"/>
              <a:buNone/>
            </a:pPr>
            <a:r>
              <a:rPr lang="en-US" dirty="0"/>
              <a:t>Font 	       </a:t>
            </a:r>
            <a:r>
              <a:rPr lang="en-US" b="0" dirty="0"/>
              <a:t>typeface, size, and weight</a:t>
            </a:r>
            <a:endParaRPr dirty="0"/>
          </a:p>
        </p:txBody>
      </p:sp>
      <p:sp>
        <p:nvSpPr>
          <p:cNvPr id="195" name="Google Shape;195;p14"/>
          <p:cNvSpPr txBox="1"/>
          <p:nvPr/>
        </p:nvSpPr>
        <p:spPr>
          <a:xfrm>
            <a:off x="3124200" y="2438400"/>
            <a:ext cx="3542958"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b="0" i="0" u="none" strike="noStrike" cap="none" dirty="0">
                <a:solidFill>
                  <a:schemeClr val="dk1"/>
                </a:solidFill>
                <a:latin typeface="Times"/>
                <a:ea typeface="Times"/>
                <a:cs typeface="Times"/>
                <a:sym typeface="Times"/>
              </a:rPr>
              <a:t>a</a:t>
            </a:r>
            <a:r>
              <a:rPr lang="en-US" sz="9600" b="0" i="0" u="none" strike="noStrike" cap="none" dirty="0">
                <a:solidFill>
                  <a:schemeClr val="dk1"/>
                </a:solidFill>
                <a:latin typeface="Arial"/>
                <a:ea typeface="Arial"/>
                <a:cs typeface="Arial"/>
                <a:sym typeface="Arial"/>
              </a:rPr>
              <a:t>  </a:t>
            </a:r>
            <a:r>
              <a:rPr lang="en-US" sz="9600" b="0" i="0" u="none" strike="noStrike" cap="none" dirty="0" err="1">
                <a:solidFill>
                  <a:schemeClr val="dk1"/>
                </a:solidFill>
                <a:latin typeface="Arial"/>
                <a:ea typeface="Arial"/>
                <a:cs typeface="Arial"/>
                <a:sym typeface="Arial"/>
              </a:rPr>
              <a:t>a</a:t>
            </a:r>
            <a:r>
              <a:rPr lang="en-US" sz="9600" b="0" i="0" u="none" strike="noStrike" cap="none" dirty="0">
                <a:solidFill>
                  <a:schemeClr val="dk1"/>
                </a:solidFill>
                <a:latin typeface="Arial"/>
                <a:ea typeface="Arial"/>
                <a:cs typeface="Arial"/>
                <a:sym typeface="Arial"/>
              </a:rPr>
              <a:t>  </a:t>
            </a:r>
            <a:r>
              <a:rPr lang="en-US" sz="9600" b="0" i="0" u="none" strike="noStrike" cap="none" dirty="0" err="1">
                <a:solidFill>
                  <a:schemeClr val="dk1"/>
                </a:solidFill>
                <a:latin typeface="Quattrocento Sans"/>
                <a:ea typeface="Quattrocento Sans"/>
                <a:cs typeface="Quattrocento Sans"/>
                <a:sym typeface="Quattrocento Sans"/>
              </a:rPr>
              <a:t>a</a:t>
            </a:r>
            <a:endParaRPr sz="96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196" name="Google Shape;196;p14"/>
          <p:cNvSpPr txBox="1"/>
          <p:nvPr/>
        </p:nvSpPr>
        <p:spPr>
          <a:xfrm>
            <a:off x="3045350" y="3764271"/>
            <a:ext cx="883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Times</a:t>
            </a:r>
            <a:endParaRPr dirty="0"/>
          </a:p>
        </p:txBody>
      </p:sp>
      <p:sp>
        <p:nvSpPr>
          <p:cNvPr id="197" name="Google Shape;197;p14"/>
          <p:cNvSpPr txBox="1"/>
          <p:nvPr/>
        </p:nvSpPr>
        <p:spPr>
          <a:xfrm>
            <a:off x="4475532" y="3764271"/>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Arial</a:t>
            </a:r>
            <a:endParaRPr/>
          </a:p>
        </p:txBody>
      </p:sp>
      <p:sp>
        <p:nvSpPr>
          <p:cNvPr id="198" name="Google Shape;198;p14"/>
          <p:cNvSpPr txBox="1"/>
          <p:nvPr/>
        </p:nvSpPr>
        <p:spPr>
          <a:xfrm>
            <a:off x="5716682" y="3764271"/>
            <a:ext cx="8515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Segoe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3"/>
          <p:cNvSpPr txBox="1">
            <a:spLocks noGrp="1"/>
          </p:cNvSpPr>
          <p:nvPr>
            <p:ph type="title"/>
          </p:nvPr>
        </p:nvSpPr>
        <p:spPr>
          <a:xfrm>
            <a:off x="0" y="0"/>
            <a:ext cx="9144000" cy="10515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Activity 1</a:t>
            </a:r>
            <a:endParaRPr dirty="0"/>
          </a:p>
        </p:txBody>
      </p:sp>
      <p:sp>
        <p:nvSpPr>
          <p:cNvPr id="187" name="Google Shape;187;p13"/>
          <p:cNvSpPr txBox="1">
            <a:spLocks noGrp="1"/>
          </p:cNvSpPr>
          <p:nvPr>
            <p:ph type="body" idx="1"/>
          </p:nvPr>
        </p:nvSpPr>
        <p:spPr>
          <a:xfrm>
            <a:off x="914400" y="1600200"/>
            <a:ext cx="72390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endParaRPr sz="2800" b="0" dirty="0"/>
          </a:p>
          <a:p>
            <a:pPr marL="0" lvl="0" indent="0" algn="l" rtl="0">
              <a:spcBef>
                <a:spcPts val="560"/>
              </a:spcBef>
              <a:spcAft>
                <a:spcPts val="0"/>
              </a:spcAft>
              <a:buClr>
                <a:schemeClr val="dk1"/>
              </a:buClr>
              <a:buSzPts val="2800"/>
              <a:buNone/>
            </a:pPr>
            <a:r>
              <a:rPr lang="en-US" sz="2800" b="0" dirty="0"/>
              <a:t>(a) List your favorite typeface(s) or the typefaces that you use most often and explain why?</a:t>
            </a:r>
            <a:endParaRPr sz="2800" b="0" dirty="0"/>
          </a:p>
          <a:p>
            <a:pPr marL="0" lvl="0" indent="0" algn="l" rtl="0">
              <a:spcBef>
                <a:spcPts val="560"/>
              </a:spcBef>
              <a:spcAft>
                <a:spcPts val="0"/>
              </a:spcAft>
              <a:buClr>
                <a:schemeClr val="dk1"/>
              </a:buClr>
              <a:buSzPts val="2800"/>
              <a:buNone/>
            </a:pPr>
            <a:endParaRPr sz="2800" b="0" dirty="0"/>
          </a:p>
          <a:p>
            <a:pPr marL="0" lvl="0" indent="0" algn="l" rtl="0">
              <a:spcBef>
                <a:spcPts val="560"/>
              </a:spcBef>
              <a:spcAft>
                <a:spcPts val="0"/>
              </a:spcAft>
              <a:buClr>
                <a:schemeClr val="dk1"/>
              </a:buClr>
              <a:buSzPts val="2800"/>
              <a:buNone/>
            </a:pPr>
            <a:r>
              <a:rPr lang="en-US" sz="2800" b="0" dirty="0"/>
              <a:t>(b) What typefaces do you use for your resume or personal website and why?</a:t>
            </a:r>
            <a:endParaRPr dirty="0"/>
          </a:p>
          <a:p>
            <a:pPr marL="0" lvl="0" indent="0" algn="l" rtl="0">
              <a:spcBef>
                <a:spcPts val="560"/>
              </a:spcBef>
              <a:spcAft>
                <a:spcPts val="0"/>
              </a:spcAft>
              <a:buClr>
                <a:schemeClr val="dk1"/>
              </a:buClr>
              <a:buSzPts val="2800"/>
              <a:buNone/>
            </a:pPr>
            <a:endParaRPr sz="2800" b="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FCF0D2E-B8A8-0102-100F-0DB9975F626D}"/>
              </a:ext>
            </a:extLst>
          </p:cNvPr>
          <p:cNvSpPr txBox="1">
            <a:spLocks/>
          </p:cNvSpPr>
          <p:nvPr/>
        </p:nvSpPr>
        <p:spPr>
          <a:xfrm>
            <a:off x="498190" y="548640"/>
            <a:ext cx="2833391" cy="54315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Gill Sans"/>
                <a:ea typeface="Gill Sans"/>
                <a:cs typeface="Gill Sans"/>
                <a:sym typeface="Gill Sans"/>
              </a:defRPr>
            </a:lvl1pPr>
            <a:lvl2pPr marR="0" lvl="1"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2pPr>
            <a:lvl3pPr marR="0" lvl="2"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3pPr>
            <a:lvl4pPr marR="0" lvl="3"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4pPr>
            <a:lvl5pPr marR="0" lvl="4"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5pPr>
            <a:lvl6pPr marR="0" lvl="5"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6pPr>
            <a:lvl7pPr marR="0" lvl="6"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7pPr>
            <a:lvl8pPr marR="0" lvl="7"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8pPr>
            <a:lvl9pPr marR="0" lvl="8" algn="ctr"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Gill Sans"/>
                <a:ea typeface="Gill Sans"/>
                <a:cs typeface="Gill Sans"/>
                <a:sym typeface="Gill Sans"/>
              </a:defRPr>
            </a:lvl9pPr>
          </a:lstStyle>
          <a:p>
            <a:r>
              <a:rPr lang="en-US" dirty="0"/>
              <a:t>Typographic Goals</a:t>
            </a:r>
          </a:p>
        </p:txBody>
      </p:sp>
      <p:sp>
        <p:nvSpPr>
          <p:cNvPr id="5" name="Google Shape;180;p12">
            <a:extLst>
              <a:ext uri="{FF2B5EF4-FFF2-40B4-BE49-F238E27FC236}">
                <a16:creationId xmlns:a16="http://schemas.microsoft.com/office/drawing/2014/main" id="{066C5530-D940-52DE-81C1-7F35E78C8665}"/>
              </a:ext>
            </a:extLst>
          </p:cNvPr>
          <p:cNvSpPr txBox="1">
            <a:spLocks/>
          </p:cNvSpPr>
          <p:nvPr/>
        </p:nvSpPr>
        <p:spPr>
          <a:xfrm>
            <a:off x="3844812" y="552091"/>
            <a:ext cx="5296902" cy="54315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1"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600" b="0"/>
              <a:t>Support readability (speed, comprehension, preference)</a:t>
            </a:r>
            <a:br>
              <a:rPr lang="en-US" sz="2600" b="0"/>
            </a:br>
            <a:r>
              <a:rPr lang="en-US" sz="2600" b="0"/>
              <a:t>and legibility. </a:t>
            </a:r>
          </a:p>
          <a:p>
            <a:endParaRPr lang="en-US" sz="2600"/>
          </a:p>
          <a:p>
            <a:r>
              <a:rPr lang="en-US" sz="2600" b="0"/>
              <a:t>Create a visual hierarchy</a:t>
            </a:r>
          </a:p>
          <a:p>
            <a:endParaRPr lang="en-US" sz="2600"/>
          </a:p>
          <a:p>
            <a:r>
              <a:rPr lang="en-US" sz="2600" b="0"/>
              <a:t>Reinforce and add meaning</a:t>
            </a:r>
            <a:endParaRPr lang="en-US" sz="2600" b="0" dirty="0"/>
          </a:p>
        </p:txBody>
      </p:sp>
    </p:spTree>
    <p:extLst>
      <p:ext uri="{BB962C8B-B14F-4D97-AF65-F5344CB8AC3E}">
        <p14:creationId xmlns:p14="http://schemas.microsoft.com/office/powerpoint/2010/main" val="3049717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84CAF37D-BB34-F4E1-2D7A-233D31572374}"/>
            </a:ext>
          </a:extLst>
        </p:cNvPr>
        <p:cNvGrpSpPr/>
        <p:nvPr/>
      </p:nvGrpSpPr>
      <p:grpSpPr>
        <a:xfrm>
          <a:off x="0" y="0"/>
          <a:ext cx="0" cy="0"/>
          <a:chOff x="0" y="0"/>
          <a:chExt cx="0" cy="0"/>
        </a:xfrm>
      </p:grpSpPr>
      <p:pic>
        <p:nvPicPr>
          <p:cNvPr id="3" name="Picture 2" descr="The main page from the New York Times mobile app.">
            <a:extLst>
              <a:ext uri="{FF2B5EF4-FFF2-40B4-BE49-F238E27FC236}">
                <a16:creationId xmlns:a16="http://schemas.microsoft.com/office/drawing/2014/main" id="{9B932D8C-9E66-8D06-75D6-A98137ECF6BA}"/>
              </a:ext>
            </a:extLst>
          </p:cNvPr>
          <p:cNvPicPr>
            <a:picLocks noChangeAspect="1"/>
          </p:cNvPicPr>
          <p:nvPr/>
        </p:nvPicPr>
        <p:blipFill>
          <a:blip r:embed="rId3"/>
          <a:stretch>
            <a:fillRect/>
          </a:stretch>
        </p:blipFill>
        <p:spPr>
          <a:xfrm>
            <a:off x="304800" y="202638"/>
            <a:ext cx="3172872" cy="6522012"/>
          </a:xfrm>
          <a:prstGeom prst="rect">
            <a:avLst/>
          </a:prstGeom>
          <a:ln>
            <a:solidFill>
              <a:schemeClr val="bg1">
                <a:lumMod val="75000"/>
              </a:schemeClr>
            </a:solidFill>
          </a:ln>
        </p:spPr>
      </p:pic>
      <p:sp>
        <p:nvSpPr>
          <p:cNvPr id="4" name="Text Placeholder 3">
            <a:extLst>
              <a:ext uri="{FF2B5EF4-FFF2-40B4-BE49-F238E27FC236}">
                <a16:creationId xmlns:a16="http://schemas.microsoft.com/office/drawing/2014/main" id="{5A1BF2B5-C125-F1AC-882E-AE17C055267C}"/>
              </a:ext>
            </a:extLst>
          </p:cNvPr>
          <p:cNvSpPr>
            <a:spLocks noGrp="1"/>
          </p:cNvSpPr>
          <p:nvPr>
            <p:ph type="body" idx="1"/>
          </p:nvPr>
        </p:nvSpPr>
        <p:spPr>
          <a:xfrm>
            <a:off x="4103619" y="1948299"/>
            <a:ext cx="4562475" cy="3211767"/>
          </a:xfrm>
        </p:spPr>
        <p:txBody>
          <a:bodyPr/>
          <a:lstStyle/>
          <a:p>
            <a:pPr marL="114300" indent="0">
              <a:buNone/>
            </a:pPr>
            <a:r>
              <a:rPr lang="en-US" sz="2400" dirty="0"/>
              <a:t>Readability</a:t>
            </a:r>
            <a:r>
              <a:rPr lang="en-US" sz="2400" b="0" dirty="0"/>
              <a:t> is an important goal in text heavy apps such as news apps and drives the selection of the typeface. As shown in the image, the use of contrasting typefaces, point sizes and weights establishes a visual hierarchy. </a:t>
            </a:r>
          </a:p>
        </p:txBody>
      </p:sp>
    </p:spTree>
    <p:extLst>
      <p:ext uri="{BB962C8B-B14F-4D97-AF65-F5344CB8AC3E}">
        <p14:creationId xmlns:p14="http://schemas.microsoft.com/office/powerpoint/2010/main" val="21935307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3464</TotalTime>
  <Words>1647</Words>
  <Application>Microsoft Office PowerPoint</Application>
  <PresentationFormat>On-screen Show (4:3)</PresentationFormat>
  <Paragraphs>198</Paragraphs>
  <Slides>38</Slides>
  <Notes>38</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Courier New</vt:lpstr>
      <vt:lpstr>Arial</vt:lpstr>
      <vt:lpstr>Comic Sans MS</vt:lpstr>
      <vt:lpstr>Calibri</vt:lpstr>
      <vt:lpstr>Verdana</vt:lpstr>
      <vt:lpstr>Georgia</vt:lpstr>
      <vt:lpstr>Quattrocento Sans</vt:lpstr>
      <vt:lpstr>Times</vt:lpstr>
      <vt:lpstr>Aptos</vt:lpstr>
      <vt:lpstr>Rockwell</vt:lpstr>
      <vt:lpstr>Rockwell Extra Bold</vt:lpstr>
      <vt:lpstr>Times New Roman</vt:lpstr>
      <vt:lpstr>Consolas</vt:lpstr>
      <vt:lpstr>Gill Sans</vt:lpstr>
      <vt:lpstr>Office Theme</vt:lpstr>
      <vt:lpstr>Typography</vt:lpstr>
      <vt:lpstr>Cover Letter in Times</vt:lpstr>
      <vt:lpstr>Same  Letter in  Comic Sans</vt:lpstr>
      <vt:lpstr>PowerPoint Presentation</vt:lpstr>
      <vt:lpstr>Learning Goals</vt:lpstr>
      <vt:lpstr>Terms</vt:lpstr>
      <vt:lpstr>Activity 1</vt:lpstr>
      <vt:lpstr>PowerPoint Presentation</vt:lpstr>
      <vt:lpstr>PowerPoint Presentation</vt:lpstr>
      <vt:lpstr>PowerPoint Presentation</vt:lpstr>
      <vt:lpstr>PowerPoint Presentation</vt:lpstr>
      <vt:lpstr>PowerPoint Presentation</vt:lpstr>
      <vt:lpstr>Activity 2</vt:lpstr>
      <vt:lpstr>Activity 2</vt:lpstr>
      <vt:lpstr>Typographic Attributes</vt:lpstr>
      <vt:lpstr>PowerPoint Presentation</vt:lpstr>
      <vt:lpstr>Serif and X-height Examples (30 pt)</vt:lpstr>
      <vt:lpstr>Spacing</vt:lpstr>
      <vt:lpstr>Leading is the distance between the baselines of two adjacent lines of text. The default is typically 120% (or 150%) of the point size. For example, 12-point leading for a font size of 10-points.  </vt:lpstr>
      <vt:lpstr>How does typographic choices impact readability?</vt:lpstr>
      <vt:lpstr>Literature gives mixed results</vt:lpstr>
      <vt:lpstr>Practical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Recommendations</vt:lpstr>
      <vt:lpstr>Use Adobe tool to search for fonts based on classifications (serif?), tags (modern?), and metrics (x-height?)</vt:lpstr>
      <vt:lpstr>Activity 3</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Typography</dc:title>
  <dc:creator>t-brbail</dc:creator>
  <cp:lastModifiedBy>Bailey, Brian P</cp:lastModifiedBy>
  <cp:revision>57</cp:revision>
  <cp:lastPrinted>2023-11-15T15:17:36Z</cp:lastPrinted>
  <dcterms:created xsi:type="dcterms:W3CDTF">2009-05-04T18:29:30Z</dcterms:created>
  <dcterms:modified xsi:type="dcterms:W3CDTF">2025-11-19T02:25:42Z</dcterms:modified>
</cp:coreProperties>
</file>